
<file path=[Content_Types].xml><?xml version="1.0" encoding="utf-8"?>
<Types xmlns="http://schemas.openxmlformats.org/package/2006/content-types">
  <Default Extension="avif" ContentType="image/avif"/>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1" r:id="rId4"/>
    <p:sldId id="262" r:id="rId5"/>
    <p:sldId id="260" r:id="rId6"/>
    <p:sldId id="257" r:id="rId7"/>
    <p:sldId id="4280" r:id="rId8"/>
    <p:sldId id="4281" r:id="rId9"/>
    <p:sldId id="4282" r:id="rId10"/>
    <p:sldId id="4278" r:id="rId11"/>
    <p:sldId id="4279" r:id="rId12"/>
    <p:sldId id="258" r:id="rId13"/>
    <p:sldId id="29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B715-5624-1B6D-0420-8150E695B2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7C1D623-73D4-0113-5D09-C4624EF8AA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980351-5FB5-ECB3-F21C-5466570237C7}"/>
              </a:ext>
            </a:extLst>
          </p:cNvPr>
          <p:cNvSpPr>
            <a:spLocks noGrp="1"/>
          </p:cNvSpPr>
          <p:nvPr>
            <p:ph type="dt" sz="half" idx="10"/>
          </p:nvPr>
        </p:nvSpPr>
        <p:spPr/>
        <p:txBody>
          <a:bodyPr/>
          <a:lstStyle/>
          <a:p>
            <a:fld id="{70B67BAA-029F-4040-9FC4-DAFCD3131B57}" type="datetimeFigureOut">
              <a:rPr lang="en-IN" smtClean="0"/>
              <a:t>28-11-2023</a:t>
            </a:fld>
            <a:endParaRPr lang="en-IN"/>
          </a:p>
        </p:txBody>
      </p:sp>
      <p:sp>
        <p:nvSpPr>
          <p:cNvPr id="5" name="Footer Placeholder 4">
            <a:extLst>
              <a:ext uri="{FF2B5EF4-FFF2-40B4-BE49-F238E27FC236}">
                <a16:creationId xmlns:a16="http://schemas.microsoft.com/office/drawing/2014/main" id="{088B298C-6060-9E95-383A-14C5BABD57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00D24F-A38C-02C9-E6F5-95D913F448F8}"/>
              </a:ext>
            </a:extLst>
          </p:cNvPr>
          <p:cNvSpPr>
            <a:spLocks noGrp="1"/>
          </p:cNvSpPr>
          <p:nvPr>
            <p:ph type="sldNum" sz="quarter" idx="12"/>
          </p:nvPr>
        </p:nvSpPr>
        <p:spPr/>
        <p:txBody>
          <a:bodyPr/>
          <a:lstStyle/>
          <a:p>
            <a:fld id="{5303D280-E91C-4CDD-85AA-616000BEA69C}" type="slidenum">
              <a:rPr lang="en-IN" smtClean="0"/>
              <a:t>‹#›</a:t>
            </a:fld>
            <a:endParaRPr lang="en-IN"/>
          </a:p>
        </p:txBody>
      </p:sp>
    </p:spTree>
    <p:extLst>
      <p:ext uri="{BB962C8B-B14F-4D97-AF65-F5344CB8AC3E}">
        <p14:creationId xmlns:p14="http://schemas.microsoft.com/office/powerpoint/2010/main" val="1494042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8069-E1AE-08C4-D606-46F023135B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F49D62-B797-54F6-819F-B2AC7A1B24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39FFC2-657A-3EC4-F33B-E73CFBA618F1}"/>
              </a:ext>
            </a:extLst>
          </p:cNvPr>
          <p:cNvSpPr>
            <a:spLocks noGrp="1"/>
          </p:cNvSpPr>
          <p:nvPr>
            <p:ph type="dt" sz="half" idx="10"/>
          </p:nvPr>
        </p:nvSpPr>
        <p:spPr/>
        <p:txBody>
          <a:bodyPr/>
          <a:lstStyle/>
          <a:p>
            <a:fld id="{70B67BAA-029F-4040-9FC4-DAFCD3131B57}" type="datetimeFigureOut">
              <a:rPr lang="en-IN" smtClean="0"/>
              <a:t>28-11-2023</a:t>
            </a:fld>
            <a:endParaRPr lang="en-IN"/>
          </a:p>
        </p:txBody>
      </p:sp>
      <p:sp>
        <p:nvSpPr>
          <p:cNvPr id="5" name="Footer Placeholder 4">
            <a:extLst>
              <a:ext uri="{FF2B5EF4-FFF2-40B4-BE49-F238E27FC236}">
                <a16:creationId xmlns:a16="http://schemas.microsoft.com/office/drawing/2014/main" id="{7A3ED760-2584-0D54-5B2F-3C055A98DB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B5290A-3B4C-9AB6-E717-91A0FF533FBD}"/>
              </a:ext>
            </a:extLst>
          </p:cNvPr>
          <p:cNvSpPr>
            <a:spLocks noGrp="1"/>
          </p:cNvSpPr>
          <p:nvPr>
            <p:ph type="sldNum" sz="quarter" idx="12"/>
          </p:nvPr>
        </p:nvSpPr>
        <p:spPr/>
        <p:txBody>
          <a:bodyPr/>
          <a:lstStyle/>
          <a:p>
            <a:fld id="{5303D280-E91C-4CDD-85AA-616000BEA69C}" type="slidenum">
              <a:rPr lang="en-IN" smtClean="0"/>
              <a:t>‹#›</a:t>
            </a:fld>
            <a:endParaRPr lang="en-IN"/>
          </a:p>
        </p:txBody>
      </p:sp>
    </p:spTree>
    <p:extLst>
      <p:ext uri="{BB962C8B-B14F-4D97-AF65-F5344CB8AC3E}">
        <p14:creationId xmlns:p14="http://schemas.microsoft.com/office/powerpoint/2010/main" val="2732287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3799A3-4AB4-F8ED-B49A-7A621B14D8C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B00FD57-E2DF-64A7-3643-6074A25F3A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5AA10E-F9E7-A40A-2365-617B45429AC3}"/>
              </a:ext>
            </a:extLst>
          </p:cNvPr>
          <p:cNvSpPr>
            <a:spLocks noGrp="1"/>
          </p:cNvSpPr>
          <p:nvPr>
            <p:ph type="dt" sz="half" idx="10"/>
          </p:nvPr>
        </p:nvSpPr>
        <p:spPr/>
        <p:txBody>
          <a:bodyPr/>
          <a:lstStyle/>
          <a:p>
            <a:fld id="{70B67BAA-029F-4040-9FC4-DAFCD3131B57}" type="datetimeFigureOut">
              <a:rPr lang="en-IN" smtClean="0"/>
              <a:t>28-11-2023</a:t>
            </a:fld>
            <a:endParaRPr lang="en-IN"/>
          </a:p>
        </p:txBody>
      </p:sp>
      <p:sp>
        <p:nvSpPr>
          <p:cNvPr id="5" name="Footer Placeholder 4">
            <a:extLst>
              <a:ext uri="{FF2B5EF4-FFF2-40B4-BE49-F238E27FC236}">
                <a16:creationId xmlns:a16="http://schemas.microsoft.com/office/drawing/2014/main" id="{5DEA18EF-EA26-EBDF-9BD8-A5B0BE0CF4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816BE6-CC8B-58A3-F9E8-E6D8DDA9CC68}"/>
              </a:ext>
            </a:extLst>
          </p:cNvPr>
          <p:cNvSpPr>
            <a:spLocks noGrp="1"/>
          </p:cNvSpPr>
          <p:nvPr>
            <p:ph type="sldNum" sz="quarter" idx="12"/>
          </p:nvPr>
        </p:nvSpPr>
        <p:spPr/>
        <p:txBody>
          <a:bodyPr/>
          <a:lstStyle/>
          <a:p>
            <a:fld id="{5303D280-E91C-4CDD-85AA-616000BEA69C}" type="slidenum">
              <a:rPr lang="en-IN" smtClean="0"/>
              <a:t>‹#›</a:t>
            </a:fld>
            <a:endParaRPr lang="en-IN"/>
          </a:p>
        </p:txBody>
      </p:sp>
    </p:spTree>
    <p:extLst>
      <p:ext uri="{BB962C8B-B14F-4D97-AF65-F5344CB8AC3E}">
        <p14:creationId xmlns:p14="http://schemas.microsoft.com/office/powerpoint/2010/main" val="2824788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3B63-0838-5DF7-D0B5-8C1788EFAE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92332C-36FB-78DF-0998-91ADD276F5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E68196-E120-373C-914E-13AE5E038770}"/>
              </a:ext>
            </a:extLst>
          </p:cNvPr>
          <p:cNvSpPr>
            <a:spLocks noGrp="1"/>
          </p:cNvSpPr>
          <p:nvPr>
            <p:ph type="dt" sz="half" idx="10"/>
          </p:nvPr>
        </p:nvSpPr>
        <p:spPr/>
        <p:txBody>
          <a:bodyPr/>
          <a:lstStyle/>
          <a:p>
            <a:fld id="{70B67BAA-029F-4040-9FC4-DAFCD3131B57}" type="datetimeFigureOut">
              <a:rPr lang="en-IN" smtClean="0"/>
              <a:t>28-11-2023</a:t>
            </a:fld>
            <a:endParaRPr lang="en-IN"/>
          </a:p>
        </p:txBody>
      </p:sp>
      <p:sp>
        <p:nvSpPr>
          <p:cNvPr id="5" name="Footer Placeholder 4">
            <a:extLst>
              <a:ext uri="{FF2B5EF4-FFF2-40B4-BE49-F238E27FC236}">
                <a16:creationId xmlns:a16="http://schemas.microsoft.com/office/drawing/2014/main" id="{5BE3E771-2C6E-F220-0D8E-576F9D4D55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1E83354-C021-428C-3A14-AFF593DD3F09}"/>
              </a:ext>
            </a:extLst>
          </p:cNvPr>
          <p:cNvSpPr>
            <a:spLocks noGrp="1"/>
          </p:cNvSpPr>
          <p:nvPr>
            <p:ph type="sldNum" sz="quarter" idx="12"/>
          </p:nvPr>
        </p:nvSpPr>
        <p:spPr/>
        <p:txBody>
          <a:bodyPr/>
          <a:lstStyle/>
          <a:p>
            <a:fld id="{5303D280-E91C-4CDD-85AA-616000BEA69C}" type="slidenum">
              <a:rPr lang="en-IN" smtClean="0"/>
              <a:t>‹#›</a:t>
            </a:fld>
            <a:endParaRPr lang="en-IN"/>
          </a:p>
        </p:txBody>
      </p:sp>
    </p:spTree>
    <p:extLst>
      <p:ext uri="{BB962C8B-B14F-4D97-AF65-F5344CB8AC3E}">
        <p14:creationId xmlns:p14="http://schemas.microsoft.com/office/powerpoint/2010/main" val="3681539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AA396-B983-4E90-3DF3-9F423054EC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003AB97-5A31-BF0C-AE42-F518FACD05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077BFB-B7C3-C5A0-BD2C-994769193907}"/>
              </a:ext>
            </a:extLst>
          </p:cNvPr>
          <p:cNvSpPr>
            <a:spLocks noGrp="1"/>
          </p:cNvSpPr>
          <p:nvPr>
            <p:ph type="dt" sz="half" idx="10"/>
          </p:nvPr>
        </p:nvSpPr>
        <p:spPr/>
        <p:txBody>
          <a:bodyPr/>
          <a:lstStyle/>
          <a:p>
            <a:fld id="{70B67BAA-029F-4040-9FC4-DAFCD3131B57}" type="datetimeFigureOut">
              <a:rPr lang="en-IN" smtClean="0"/>
              <a:t>28-11-2023</a:t>
            </a:fld>
            <a:endParaRPr lang="en-IN"/>
          </a:p>
        </p:txBody>
      </p:sp>
      <p:sp>
        <p:nvSpPr>
          <p:cNvPr id="5" name="Footer Placeholder 4">
            <a:extLst>
              <a:ext uri="{FF2B5EF4-FFF2-40B4-BE49-F238E27FC236}">
                <a16:creationId xmlns:a16="http://schemas.microsoft.com/office/drawing/2014/main" id="{E8DD5392-1C12-3426-D66C-D95CBF479F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95F9176-0690-120A-EA8F-3B9055FCEEFD}"/>
              </a:ext>
            </a:extLst>
          </p:cNvPr>
          <p:cNvSpPr>
            <a:spLocks noGrp="1"/>
          </p:cNvSpPr>
          <p:nvPr>
            <p:ph type="sldNum" sz="quarter" idx="12"/>
          </p:nvPr>
        </p:nvSpPr>
        <p:spPr/>
        <p:txBody>
          <a:bodyPr/>
          <a:lstStyle/>
          <a:p>
            <a:fld id="{5303D280-E91C-4CDD-85AA-616000BEA69C}" type="slidenum">
              <a:rPr lang="en-IN" smtClean="0"/>
              <a:t>‹#›</a:t>
            </a:fld>
            <a:endParaRPr lang="en-IN"/>
          </a:p>
        </p:txBody>
      </p:sp>
    </p:spTree>
    <p:extLst>
      <p:ext uri="{BB962C8B-B14F-4D97-AF65-F5344CB8AC3E}">
        <p14:creationId xmlns:p14="http://schemas.microsoft.com/office/powerpoint/2010/main" val="3365072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0F22A-A324-0A73-044F-9653CCF415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4A962A-953B-675B-C8B0-E4BE6C1FA5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19B3E2-EA47-FBBD-20CA-B68AFA7922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9098FC2-E565-DB2E-4951-2657B387E53A}"/>
              </a:ext>
            </a:extLst>
          </p:cNvPr>
          <p:cNvSpPr>
            <a:spLocks noGrp="1"/>
          </p:cNvSpPr>
          <p:nvPr>
            <p:ph type="dt" sz="half" idx="10"/>
          </p:nvPr>
        </p:nvSpPr>
        <p:spPr/>
        <p:txBody>
          <a:bodyPr/>
          <a:lstStyle/>
          <a:p>
            <a:fld id="{70B67BAA-029F-4040-9FC4-DAFCD3131B57}" type="datetimeFigureOut">
              <a:rPr lang="en-IN" smtClean="0"/>
              <a:t>28-11-2023</a:t>
            </a:fld>
            <a:endParaRPr lang="en-IN"/>
          </a:p>
        </p:txBody>
      </p:sp>
      <p:sp>
        <p:nvSpPr>
          <p:cNvPr id="6" name="Footer Placeholder 5">
            <a:extLst>
              <a:ext uri="{FF2B5EF4-FFF2-40B4-BE49-F238E27FC236}">
                <a16:creationId xmlns:a16="http://schemas.microsoft.com/office/drawing/2014/main" id="{1E299A24-00FE-046D-1550-304374B1A3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CD9F27-EEC4-3612-E85C-8CFBC1BDBE98}"/>
              </a:ext>
            </a:extLst>
          </p:cNvPr>
          <p:cNvSpPr>
            <a:spLocks noGrp="1"/>
          </p:cNvSpPr>
          <p:nvPr>
            <p:ph type="sldNum" sz="quarter" idx="12"/>
          </p:nvPr>
        </p:nvSpPr>
        <p:spPr/>
        <p:txBody>
          <a:bodyPr/>
          <a:lstStyle/>
          <a:p>
            <a:fld id="{5303D280-E91C-4CDD-85AA-616000BEA69C}" type="slidenum">
              <a:rPr lang="en-IN" smtClean="0"/>
              <a:t>‹#›</a:t>
            </a:fld>
            <a:endParaRPr lang="en-IN"/>
          </a:p>
        </p:txBody>
      </p:sp>
    </p:spTree>
    <p:extLst>
      <p:ext uri="{BB962C8B-B14F-4D97-AF65-F5344CB8AC3E}">
        <p14:creationId xmlns:p14="http://schemas.microsoft.com/office/powerpoint/2010/main" val="4186606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1EC3-BDB4-0305-8761-5D45BBEF64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B09303C-BE0F-02BA-1390-9ACA1D89DB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B72FBB-01DB-DDC2-3972-14F9D2159C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7DB54AC-5F1B-B30E-2DBB-71AE8BBCFE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BDEA76-D1A8-92F8-5298-5B7AECCDFB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BC51B4-5E5A-7E26-8347-F99910C7DB6A}"/>
              </a:ext>
            </a:extLst>
          </p:cNvPr>
          <p:cNvSpPr>
            <a:spLocks noGrp="1"/>
          </p:cNvSpPr>
          <p:nvPr>
            <p:ph type="dt" sz="half" idx="10"/>
          </p:nvPr>
        </p:nvSpPr>
        <p:spPr/>
        <p:txBody>
          <a:bodyPr/>
          <a:lstStyle/>
          <a:p>
            <a:fld id="{70B67BAA-029F-4040-9FC4-DAFCD3131B57}" type="datetimeFigureOut">
              <a:rPr lang="en-IN" smtClean="0"/>
              <a:t>28-11-2023</a:t>
            </a:fld>
            <a:endParaRPr lang="en-IN"/>
          </a:p>
        </p:txBody>
      </p:sp>
      <p:sp>
        <p:nvSpPr>
          <p:cNvPr id="8" name="Footer Placeholder 7">
            <a:extLst>
              <a:ext uri="{FF2B5EF4-FFF2-40B4-BE49-F238E27FC236}">
                <a16:creationId xmlns:a16="http://schemas.microsoft.com/office/drawing/2014/main" id="{E34AFBD1-9B8A-D26B-682C-B33DCBA8152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EC7A449-FB44-874F-58DA-CDED8C25A4A9}"/>
              </a:ext>
            </a:extLst>
          </p:cNvPr>
          <p:cNvSpPr>
            <a:spLocks noGrp="1"/>
          </p:cNvSpPr>
          <p:nvPr>
            <p:ph type="sldNum" sz="quarter" idx="12"/>
          </p:nvPr>
        </p:nvSpPr>
        <p:spPr/>
        <p:txBody>
          <a:bodyPr/>
          <a:lstStyle/>
          <a:p>
            <a:fld id="{5303D280-E91C-4CDD-85AA-616000BEA69C}" type="slidenum">
              <a:rPr lang="en-IN" smtClean="0"/>
              <a:t>‹#›</a:t>
            </a:fld>
            <a:endParaRPr lang="en-IN"/>
          </a:p>
        </p:txBody>
      </p:sp>
    </p:spTree>
    <p:extLst>
      <p:ext uri="{BB962C8B-B14F-4D97-AF65-F5344CB8AC3E}">
        <p14:creationId xmlns:p14="http://schemas.microsoft.com/office/powerpoint/2010/main" val="2913462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73B3-E966-16F9-E609-AADB2355728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951BCE-C46D-FC3A-29A2-C9BA4E17AACB}"/>
              </a:ext>
            </a:extLst>
          </p:cNvPr>
          <p:cNvSpPr>
            <a:spLocks noGrp="1"/>
          </p:cNvSpPr>
          <p:nvPr>
            <p:ph type="dt" sz="half" idx="10"/>
          </p:nvPr>
        </p:nvSpPr>
        <p:spPr/>
        <p:txBody>
          <a:bodyPr/>
          <a:lstStyle/>
          <a:p>
            <a:fld id="{70B67BAA-029F-4040-9FC4-DAFCD3131B57}" type="datetimeFigureOut">
              <a:rPr lang="en-IN" smtClean="0"/>
              <a:t>28-11-2023</a:t>
            </a:fld>
            <a:endParaRPr lang="en-IN"/>
          </a:p>
        </p:txBody>
      </p:sp>
      <p:sp>
        <p:nvSpPr>
          <p:cNvPr id="4" name="Footer Placeholder 3">
            <a:extLst>
              <a:ext uri="{FF2B5EF4-FFF2-40B4-BE49-F238E27FC236}">
                <a16:creationId xmlns:a16="http://schemas.microsoft.com/office/drawing/2014/main" id="{3A57BB48-50E9-D910-A3D5-638F8978EC9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C434553-9808-9539-747C-A9E2D67EA9BF}"/>
              </a:ext>
            </a:extLst>
          </p:cNvPr>
          <p:cNvSpPr>
            <a:spLocks noGrp="1"/>
          </p:cNvSpPr>
          <p:nvPr>
            <p:ph type="sldNum" sz="quarter" idx="12"/>
          </p:nvPr>
        </p:nvSpPr>
        <p:spPr/>
        <p:txBody>
          <a:bodyPr/>
          <a:lstStyle/>
          <a:p>
            <a:fld id="{5303D280-E91C-4CDD-85AA-616000BEA69C}" type="slidenum">
              <a:rPr lang="en-IN" smtClean="0"/>
              <a:t>‹#›</a:t>
            </a:fld>
            <a:endParaRPr lang="en-IN"/>
          </a:p>
        </p:txBody>
      </p:sp>
    </p:spTree>
    <p:extLst>
      <p:ext uri="{BB962C8B-B14F-4D97-AF65-F5344CB8AC3E}">
        <p14:creationId xmlns:p14="http://schemas.microsoft.com/office/powerpoint/2010/main" val="3457277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616DFA-EB67-164B-FFAE-E47C9A41FE85}"/>
              </a:ext>
            </a:extLst>
          </p:cNvPr>
          <p:cNvSpPr>
            <a:spLocks noGrp="1"/>
          </p:cNvSpPr>
          <p:nvPr>
            <p:ph type="dt" sz="half" idx="10"/>
          </p:nvPr>
        </p:nvSpPr>
        <p:spPr/>
        <p:txBody>
          <a:bodyPr/>
          <a:lstStyle/>
          <a:p>
            <a:fld id="{70B67BAA-029F-4040-9FC4-DAFCD3131B57}" type="datetimeFigureOut">
              <a:rPr lang="en-IN" smtClean="0"/>
              <a:t>28-11-2023</a:t>
            </a:fld>
            <a:endParaRPr lang="en-IN"/>
          </a:p>
        </p:txBody>
      </p:sp>
      <p:sp>
        <p:nvSpPr>
          <p:cNvPr id="3" name="Footer Placeholder 2">
            <a:extLst>
              <a:ext uri="{FF2B5EF4-FFF2-40B4-BE49-F238E27FC236}">
                <a16:creationId xmlns:a16="http://schemas.microsoft.com/office/drawing/2014/main" id="{2F68FD26-9ADF-4A35-D217-F3268BFA68B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B4E0FA-D06C-CCCD-1A1B-056949ADEBF6}"/>
              </a:ext>
            </a:extLst>
          </p:cNvPr>
          <p:cNvSpPr>
            <a:spLocks noGrp="1"/>
          </p:cNvSpPr>
          <p:nvPr>
            <p:ph type="sldNum" sz="quarter" idx="12"/>
          </p:nvPr>
        </p:nvSpPr>
        <p:spPr/>
        <p:txBody>
          <a:bodyPr/>
          <a:lstStyle/>
          <a:p>
            <a:fld id="{5303D280-E91C-4CDD-85AA-616000BEA69C}" type="slidenum">
              <a:rPr lang="en-IN" smtClean="0"/>
              <a:t>‹#›</a:t>
            </a:fld>
            <a:endParaRPr lang="en-IN"/>
          </a:p>
        </p:txBody>
      </p:sp>
    </p:spTree>
    <p:extLst>
      <p:ext uri="{BB962C8B-B14F-4D97-AF65-F5344CB8AC3E}">
        <p14:creationId xmlns:p14="http://schemas.microsoft.com/office/powerpoint/2010/main" val="3467533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314E-E01A-DE40-5F5B-88C51AB568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E9D35B1-F7CA-1A3E-6E9A-81B48B4C2F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6E41C2-2551-065C-20CE-7A6C12E9C9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4CAC88-F6D2-CF1D-511A-2D4E2AC64B84}"/>
              </a:ext>
            </a:extLst>
          </p:cNvPr>
          <p:cNvSpPr>
            <a:spLocks noGrp="1"/>
          </p:cNvSpPr>
          <p:nvPr>
            <p:ph type="dt" sz="half" idx="10"/>
          </p:nvPr>
        </p:nvSpPr>
        <p:spPr/>
        <p:txBody>
          <a:bodyPr/>
          <a:lstStyle/>
          <a:p>
            <a:fld id="{70B67BAA-029F-4040-9FC4-DAFCD3131B57}" type="datetimeFigureOut">
              <a:rPr lang="en-IN" smtClean="0"/>
              <a:t>28-11-2023</a:t>
            </a:fld>
            <a:endParaRPr lang="en-IN"/>
          </a:p>
        </p:txBody>
      </p:sp>
      <p:sp>
        <p:nvSpPr>
          <p:cNvPr id="6" name="Footer Placeholder 5">
            <a:extLst>
              <a:ext uri="{FF2B5EF4-FFF2-40B4-BE49-F238E27FC236}">
                <a16:creationId xmlns:a16="http://schemas.microsoft.com/office/drawing/2014/main" id="{2DC7744A-12CD-F11C-4A45-1A319136B4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4CF27E-A9EF-ED37-F2B9-1F48337FDCDE}"/>
              </a:ext>
            </a:extLst>
          </p:cNvPr>
          <p:cNvSpPr>
            <a:spLocks noGrp="1"/>
          </p:cNvSpPr>
          <p:nvPr>
            <p:ph type="sldNum" sz="quarter" idx="12"/>
          </p:nvPr>
        </p:nvSpPr>
        <p:spPr/>
        <p:txBody>
          <a:bodyPr/>
          <a:lstStyle/>
          <a:p>
            <a:fld id="{5303D280-E91C-4CDD-85AA-616000BEA69C}" type="slidenum">
              <a:rPr lang="en-IN" smtClean="0"/>
              <a:t>‹#›</a:t>
            </a:fld>
            <a:endParaRPr lang="en-IN"/>
          </a:p>
        </p:txBody>
      </p:sp>
    </p:spTree>
    <p:extLst>
      <p:ext uri="{BB962C8B-B14F-4D97-AF65-F5344CB8AC3E}">
        <p14:creationId xmlns:p14="http://schemas.microsoft.com/office/powerpoint/2010/main" val="2581009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D2543-ACBA-22DD-7901-20D2073EB0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DC16480-1062-7A01-CCFC-0771F8A019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BF46200-137C-DC7F-BBEB-32B8F0B7A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668DE5-0531-FA44-0224-5654F3824262}"/>
              </a:ext>
            </a:extLst>
          </p:cNvPr>
          <p:cNvSpPr>
            <a:spLocks noGrp="1"/>
          </p:cNvSpPr>
          <p:nvPr>
            <p:ph type="dt" sz="half" idx="10"/>
          </p:nvPr>
        </p:nvSpPr>
        <p:spPr/>
        <p:txBody>
          <a:bodyPr/>
          <a:lstStyle/>
          <a:p>
            <a:fld id="{70B67BAA-029F-4040-9FC4-DAFCD3131B57}" type="datetimeFigureOut">
              <a:rPr lang="en-IN" smtClean="0"/>
              <a:t>28-11-2023</a:t>
            </a:fld>
            <a:endParaRPr lang="en-IN"/>
          </a:p>
        </p:txBody>
      </p:sp>
      <p:sp>
        <p:nvSpPr>
          <p:cNvPr id="6" name="Footer Placeholder 5">
            <a:extLst>
              <a:ext uri="{FF2B5EF4-FFF2-40B4-BE49-F238E27FC236}">
                <a16:creationId xmlns:a16="http://schemas.microsoft.com/office/drawing/2014/main" id="{CC12667E-5BB5-011A-BB14-C8DAE2EF5D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DE3F04-1DF5-7C8E-BFB8-D5C7A1D7671E}"/>
              </a:ext>
            </a:extLst>
          </p:cNvPr>
          <p:cNvSpPr>
            <a:spLocks noGrp="1"/>
          </p:cNvSpPr>
          <p:nvPr>
            <p:ph type="sldNum" sz="quarter" idx="12"/>
          </p:nvPr>
        </p:nvSpPr>
        <p:spPr/>
        <p:txBody>
          <a:bodyPr/>
          <a:lstStyle/>
          <a:p>
            <a:fld id="{5303D280-E91C-4CDD-85AA-616000BEA69C}" type="slidenum">
              <a:rPr lang="en-IN" smtClean="0"/>
              <a:t>‹#›</a:t>
            </a:fld>
            <a:endParaRPr lang="en-IN"/>
          </a:p>
        </p:txBody>
      </p:sp>
    </p:spTree>
    <p:extLst>
      <p:ext uri="{BB962C8B-B14F-4D97-AF65-F5344CB8AC3E}">
        <p14:creationId xmlns:p14="http://schemas.microsoft.com/office/powerpoint/2010/main" val="2378434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E6A603-52DF-4473-8531-AD2AB60433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9BB123-BA44-1BEB-F730-B0420F378E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4CAB67-0C9A-2715-B783-BAD18F9264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67BAA-029F-4040-9FC4-DAFCD3131B57}" type="datetimeFigureOut">
              <a:rPr lang="en-IN" smtClean="0"/>
              <a:t>28-11-2023</a:t>
            </a:fld>
            <a:endParaRPr lang="en-IN"/>
          </a:p>
        </p:txBody>
      </p:sp>
      <p:sp>
        <p:nvSpPr>
          <p:cNvPr id="5" name="Footer Placeholder 4">
            <a:extLst>
              <a:ext uri="{FF2B5EF4-FFF2-40B4-BE49-F238E27FC236}">
                <a16:creationId xmlns:a16="http://schemas.microsoft.com/office/drawing/2014/main" id="{5F2D5C66-46A5-2143-AE64-1C8DCE477F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E8B96F5-B24B-AE05-59E0-51DFA94B6C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03D280-E91C-4CDD-85AA-616000BEA69C}" type="slidenum">
              <a:rPr lang="en-IN" smtClean="0"/>
              <a:t>‹#›</a:t>
            </a:fld>
            <a:endParaRPr lang="en-IN"/>
          </a:p>
        </p:txBody>
      </p:sp>
    </p:spTree>
    <p:extLst>
      <p:ext uri="{BB962C8B-B14F-4D97-AF65-F5344CB8AC3E}">
        <p14:creationId xmlns:p14="http://schemas.microsoft.com/office/powerpoint/2010/main" val="394240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ww.esaras.in/"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amazon.in/" TargetMode="External"/><Relationship Id="rId1" Type="http://schemas.openxmlformats.org/officeDocument/2006/relationships/slideLayout" Target="../slideLayouts/slideLayout6.xml"/><Relationship Id="rId5" Type="http://schemas.openxmlformats.org/officeDocument/2006/relationships/image" Target="../media/image16.webp"/><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png"/><Relationship Id="rId18" Type="http://schemas.openxmlformats.org/officeDocument/2006/relationships/image" Target="../media/image28.svg"/><Relationship Id="rId26" Type="http://schemas.openxmlformats.org/officeDocument/2006/relationships/image" Target="../media/image36.svg"/><Relationship Id="rId3" Type="http://schemas.openxmlformats.org/officeDocument/2006/relationships/image" Target="../media/image13.svg"/><Relationship Id="rId21" Type="http://schemas.openxmlformats.org/officeDocument/2006/relationships/image" Target="../media/image31.png"/><Relationship Id="rId7" Type="http://schemas.openxmlformats.org/officeDocument/2006/relationships/image" Target="../media/image17.jpg"/><Relationship Id="rId12" Type="http://schemas.openxmlformats.org/officeDocument/2006/relationships/image" Target="../media/image22.sv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image" Target="../media/image12.png"/><Relationship Id="rId16" Type="http://schemas.openxmlformats.org/officeDocument/2006/relationships/image" Target="../media/image26.svg"/><Relationship Id="rId20"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16.webp"/><Relationship Id="rId11" Type="http://schemas.openxmlformats.org/officeDocument/2006/relationships/image" Target="../media/image21.png"/><Relationship Id="rId24" Type="http://schemas.openxmlformats.org/officeDocument/2006/relationships/image" Target="../media/image34.svg"/><Relationship Id="rId5" Type="http://schemas.openxmlformats.org/officeDocument/2006/relationships/image" Target="../media/image15.jp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jpe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avif"/><Relationship Id="rId14" Type="http://schemas.openxmlformats.org/officeDocument/2006/relationships/image" Target="../media/image24.svg"/><Relationship Id="rId22" Type="http://schemas.openxmlformats.org/officeDocument/2006/relationships/image" Target="../media/image32.svg"/></Relationships>
</file>

<file path=ppt/slides/_rels/slide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9.av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0.jpeg"/><Relationship Id="rId1" Type="http://schemas.openxmlformats.org/officeDocument/2006/relationships/slideLayout" Target="../slideLayouts/slideLayout6.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DBB-632E-08C9-5368-7DEB624A9A2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A6122E26-6ED4-51EB-1E92-FE36BFBF5E11}"/>
              </a:ext>
            </a:extLst>
          </p:cNvPr>
          <p:cNvSpPr>
            <a:spLocks noGrp="1"/>
          </p:cNvSpPr>
          <p:nvPr>
            <p:ph type="subTitle" idx="1"/>
          </p:nvPr>
        </p:nvSpPr>
        <p:spPr/>
        <p:txBody>
          <a:bodyPr/>
          <a:lstStyle/>
          <a:p>
            <a:endParaRPr lang="en-IN"/>
          </a:p>
        </p:txBody>
      </p:sp>
      <p:pic>
        <p:nvPicPr>
          <p:cNvPr id="2050" name="Picture 2">
            <a:extLst>
              <a:ext uri="{FF2B5EF4-FFF2-40B4-BE49-F238E27FC236}">
                <a16:creationId xmlns:a16="http://schemas.microsoft.com/office/drawing/2014/main" id="{8A98DB96-FAD9-BCB0-CA12-FC51EF109D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12192000" cy="624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701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903C55-FBD7-6615-3941-F9C933D68DF8}"/>
              </a:ext>
            </a:extLst>
          </p:cNvPr>
          <p:cNvSpPr txBox="1"/>
          <p:nvPr/>
        </p:nvSpPr>
        <p:spPr>
          <a:xfrm>
            <a:off x="7392202" y="2381012"/>
            <a:ext cx="4485372" cy="2031325"/>
          </a:xfrm>
          <a:prstGeom prst="rect">
            <a:avLst/>
          </a:prstGeom>
          <a:noFill/>
        </p:spPr>
        <p:txBody>
          <a:bodyPr wrap="square" rtlCol="0">
            <a:spAutoFit/>
          </a:bodyPr>
          <a:lstStyle/>
          <a:p>
            <a:pPr algn="just"/>
            <a:r>
              <a:rPr lang="en-US" b="0" i="0" dirty="0" err="1">
                <a:solidFill>
                  <a:srgbClr val="565656"/>
                </a:solidFill>
                <a:effectLst/>
              </a:rPr>
              <a:t>eSARAS</a:t>
            </a:r>
            <a:r>
              <a:rPr lang="en-US" b="0" i="0" dirty="0">
                <a:solidFill>
                  <a:srgbClr val="565656"/>
                </a:solidFill>
                <a:effectLst/>
              </a:rPr>
              <a:t> is an efficient and effective online platform that has been developed for the enhancement of the livelihood of the rural people. This online platform showcases the products made by self-managed Self Help Groups (SHGs) and federated institutions.</a:t>
            </a:r>
          </a:p>
          <a:p>
            <a:pPr algn="just"/>
            <a:endParaRPr lang="en-IN" dirty="0"/>
          </a:p>
        </p:txBody>
      </p:sp>
      <p:sp>
        <p:nvSpPr>
          <p:cNvPr id="4" name="Title 1">
            <a:extLst>
              <a:ext uri="{FF2B5EF4-FFF2-40B4-BE49-F238E27FC236}">
                <a16:creationId xmlns:a16="http://schemas.microsoft.com/office/drawing/2014/main" id="{406688DB-48B8-7652-B210-EAE5A49E9091}"/>
              </a:ext>
            </a:extLst>
          </p:cNvPr>
          <p:cNvSpPr txBox="1">
            <a:spLocks/>
          </p:cNvSpPr>
          <p:nvPr/>
        </p:nvSpPr>
        <p:spPr>
          <a:xfrm>
            <a:off x="423511" y="365125"/>
            <a:ext cx="11454063" cy="1325563"/>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00" b="1" dirty="0">
                <a:solidFill>
                  <a:schemeClr val="bg1"/>
                </a:solidFill>
                <a:hlinkClick r:id="rId2">
                  <a:extLst>
                    <a:ext uri="{A12FA001-AC4F-418D-AE19-62706E023703}">
                      <ahyp:hlinkClr xmlns:ahyp="http://schemas.microsoft.com/office/drawing/2018/hyperlinkcolor" val="tx"/>
                    </a:ext>
                  </a:extLst>
                </a:hlinkClick>
              </a:rPr>
              <a:t>www.esaras.in</a:t>
            </a:r>
            <a:r>
              <a:rPr lang="en-US" sz="5700" b="1" dirty="0">
                <a:solidFill>
                  <a:schemeClr val="bg1"/>
                </a:solidFill>
              </a:rPr>
              <a:t> </a:t>
            </a:r>
            <a:r>
              <a:rPr lang="en-US" b="1" dirty="0">
                <a:solidFill>
                  <a:schemeClr val="bg1"/>
                </a:solidFill>
              </a:rPr>
              <a:t>- </a:t>
            </a:r>
            <a:r>
              <a:rPr lang="en-US" sz="2600" b="1" dirty="0">
                <a:solidFill>
                  <a:schemeClr val="accent2">
                    <a:lumMod val="50000"/>
                  </a:schemeClr>
                </a:solidFill>
              </a:rPr>
              <a:t>dedicated e-Commerce Platform for SHG products</a:t>
            </a:r>
            <a:endParaRPr lang="en-IN" b="1" dirty="0">
              <a:solidFill>
                <a:schemeClr val="accent2">
                  <a:lumMod val="50000"/>
                </a:schemeClr>
              </a:solidFill>
            </a:endParaRPr>
          </a:p>
        </p:txBody>
      </p:sp>
      <p:pic>
        <p:nvPicPr>
          <p:cNvPr id="7" name="Picture 6">
            <a:extLst>
              <a:ext uri="{FF2B5EF4-FFF2-40B4-BE49-F238E27FC236}">
                <a16:creationId xmlns:a16="http://schemas.microsoft.com/office/drawing/2014/main" id="{F266C4E7-AAC6-4AE6-CB0B-38D8667FD934}"/>
              </a:ext>
            </a:extLst>
          </p:cNvPr>
          <p:cNvPicPr>
            <a:picLocks noChangeAspect="1"/>
          </p:cNvPicPr>
          <p:nvPr/>
        </p:nvPicPr>
        <p:blipFill rotWithShape="1">
          <a:blip r:embed="rId3"/>
          <a:srcRect t="13659" r="1394" b="16330"/>
          <a:stretch/>
        </p:blipFill>
        <p:spPr>
          <a:xfrm>
            <a:off x="423511" y="1803891"/>
            <a:ext cx="6531258" cy="2608446"/>
          </a:xfrm>
          <a:prstGeom prst="rect">
            <a:avLst/>
          </a:prstGeom>
        </p:spPr>
      </p:pic>
      <p:sp>
        <p:nvSpPr>
          <p:cNvPr id="8" name="TextBox 7">
            <a:extLst>
              <a:ext uri="{FF2B5EF4-FFF2-40B4-BE49-F238E27FC236}">
                <a16:creationId xmlns:a16="http://schemas.microsoft.com/office/drawing/2014/main" id="{98CBFBBC-8977-4547-7040-1FA6F9B0CA57}"/>
              </a:ext>
            </a:extLst>
          </p:cNvPr>
          <p:cNvSpPr txBox="1"/>
          <p:nvPr/>
        </p:nvSpPr>
        <p:spPr>
          <a:xfrm>
            <a:off x="113899" y="4525540"/>
            <a:ext cx="11964202" cy="2585323"/>
          </a:xfrm>
          <a:prstGeom prst="rect">
            <a:avLst/>
          </a:prstGeom>
          <a:noFill/>
        </p:spPr>
        <p:txBody>
          <a:bodyPr wrap="square" rtlCol="0">
            <a:spAutoFit/>
          </a:bodyPr>
          <a:lstStyle/>
          <a:p>
            <a:pPr algn="just"/>
            <a:r>
              <a:rPr lang="en-US" b="0" i="0" dirty="0">
                <a:solidFill>
                  <a:srgbClr val="565656"/>
                </a:solidFill>
                <a:effectLst/>
              </a:rPr>
              <a:t>The mission is to curate authentic handcrafted products from across the country. The artisans get remunerated fairly with no middlemen to manipulate prices. Through this online portal, customers get access to 100% authentic handcrafted products emerging straight from the heart of India.</a:t>
            </a:r>
          </a:p>
          <a:p>
            <a:pPr algn="just"/>
            <a:endParaRPr lang="en-US" b="0" i="0" dirty="0">
              <a:solidFill>
                <a:srgbClr val="565656"/>
              </a:solidFill>
              <a:effectLst/>
            </a:endParaRPr>
          </a:p>
          <a:p>
            <a:pPr algn="l"/>
            <a:r>
              <a:rPr lang="en-US" b="0" i="0" dirty="0">
                <a:solidFill>
                  <a:srgbClr val="565656"/>
                </a:solidFill>
                <a:effectLst/>
              </a:rPr>
              <a:t>Also, the core motive is to make sure the handicraft industry in India gets a digital boost. With the initiative of National Rural Livelihoods Mission (NRLM), Ministry of Rural Development (</a:t>
            </a:r>
            <a:r>
              <a:rPr lang="en-US" b="0" i="0" dirty="0" err="1">
                <a:solidFill>
                  <a:srgbClr val="565656"/>
                </a:solidFill>
                <a:effectLst/>
              </a:rPr>
              <a:t>MoRD</a:t>
            </a:r>
            <a:r>
              <a:rPr lang="en-US" b="0" i="0" dirty="0">
                <a:solidFill>
                  <a:srgbClr val="565656"/>
                </a:solidFill>
                <a:effectLst/>
              </a:rPr>
              <a:t>), Government of India an efficient and effective online platform has been developed for the enhancement of the livelihood of the rural people. This online platform showcases the products made by self-managed Self Help Groups (SHGs) and federated institutions.</a:t>
            </a:r>
          </a:p>
          <a:p>
            <a:endParaRPr lang="en-IN" dirty="0"/>
          </a:p>
        </p:txBody>
      </p:sp>
    </p:spTree>
    <p:extLst>
      <p:ext uri="{BB962C8B-B14F-4D97-AF65-F5344CB8AC3E}">
        <p14:creationId xmlns:p14="http://schemas.microsoft.com/office/powerpoint/2010/main" val="3938647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D9806-B872-1B56-598D-B133717F6AFE}"/>
              </a:ext>
            </a:extLst>
          </p:cNvPr>
          <p:cNvSpPr>
            <a:spLocks noGrp="1"/>
          </p:cNvSpPr>
          <p:nvPr>
            <p:ph type="title"/>
          </p:nvPr>
        </p:nvSpPr>
        <p:spPr>
          <a:xfrm>
            <a:off x="423511" y="365125"/>
            <a:ext cx="11454063" cy="1325563"/>
          </a:xfrm>
          <a:solidFill>
            <a:schemeClr val="accent2"/>
          </a:solidFill>
        </p:spPr>
        <p:txBody>
          <a:bodyPr>
            <a:normAutofit fontScale="90000"/>
          </a:bodyPr>
          <a:lstStyle/>
          <a:p>
            <a:r>
              <a:rPr lang="en-US" sz="4900" b="1" dirty="0">
                <a:solidFill>
                  <a:schemeClr val="bg1"/>
                </a:solidFill>
              </a:rPr>
              <a:t>Amazon, Flipkart and </a:t>
            </a:r>
            <a:r>
              <a:rPr lang="en-US" sz="4900" b="1" dirty="0" err="1">
                <a:solidFill>
                  <a:schemeClr val="bg1"/>
                </a:solidFill>
              </a:rPr>
              <a:t>Meesho</a:t>
            </a:r>
            <a:r>
              <a:rPr lang="en-US" sz="4900" dirty="0">
                <a:solidFill>
                  <a:schemeClr val="bg1"/>
                </a:solidFill>
              </a:rPr>
              <a:t>: </a:t>
            </a:r>
            <a:r>
              <a:rPr lang="en-US" sz="2700" b="1" dirty="0">
                <a:solidFill>
                  <a:schemeClr val="accent2">
                    <a:lumMod val="50000"/>
                  </a:schemeClr>
                </a:solidFill>
              </a:rPr>
              <a:t>Alliance with Private e-commerce platforms for marketing of SHG products across India</a:t>
            </a:r>
            <a:br>
              <a:rPr lang="en-US" sz="2700" dirty="0">
                <a:solidFill>
                  <a:schemeClr val="accent2">
                    <a:lumMod val="50000"/>
                  </a:schemeClr>
                </a:solidFill>
              </a:rPr>
            </a:br>
            <a:endParaRPr lang="en-IN" sz="2700" b="1" dirty="0">
              <a:solidFill>
                <a:schemeClr val="accent2">
                  <a:lumMod val="50000"/>
                </a:schemeClr>
              </a:solidFill>
            </a:endParaRPr>
          </a:p>
        </p:txBody>
      </p:sp>
      <p:sp>
        <p:nvSpPr>
          <p:cNvPr id="3" name="Google Shape;70;p16">
            <a:extLst>
              <a:ext uri="{FF2B5EF4-FFF2-40B4-BE49-F238E27FC236}">
                <a16:creationId xmlns:a16="http://schemas.microsoft.com/office/drawing/2014/main" id="{9CF8DF31-24AF-0AAF-F3EF-F33F2096E4B2}"/>
              </a:ext>
            </a:extLst>
          </p:cNvPr>
          <p:cNvSpPr txBox="1"/>
          <p:nvPr/>
        </p:nvSpPr>
        <p:spPr>
          <a:xfrm>
            <a:off x="172517" y="3049505"/>
            <a:ext cx="3683268" cy="3231614"/>
          </a:xfrm>
          <a:prstGeom prst="rect">
            <a:avLst/>
          </a:prstGeom>
          <a:noFill/>
          <a:ln w="12700">
            <a:solidFill>
              <a:schemeClr val="tx1"/>
            </a:solidFill>
            <a:prstDash val="dash"/>
          </a:ln>
        </p:spPr>
        <p:txBody>
          <a:bodyPr spcFirstLastPara="1" wrap="square" lIns="121900" tIns="121900" rIns="121900" bIns="121900" anchor="t" anchorCtr="0">
            <a:spAutoFit/>
          </a:bodyPr>
          <a:lstStyle/>
          <a:p>
            <a:pPr marL="160863">
              <a:buSzPts val="1700"/>
            </a:pPr>
            <a:endParaRPr lang="en" sz="1200" b="1" dirty="0"/>
          </a:p>
          <a:p>
            <a:pPr marL="510097" indent="-171450" algn="just">
              <a:buSzPts val="1400"/>
              <a:buFont typeface="Wingdings" panose="05000000000000000000" pitchFamily="2" charset="2"/>
              <a:buChar char="q"/>
            </a:pPr>
            <a:r>
              <a:rPr lang="en" sz="1400" dirty="0"/>
              <a:t>Since May 12, 2022</a:t>
            </a:r>
          </a:p>
          <a:p>
            <a:pPr marL="510097" indent="-171450" algn="just">
              <a:buSzPts val="1400"/>
              <a:buFont typeface="Wingdings" panose="05000000000000000000" pitchFamily="2" charset="2"/>
              <a:buChar char="q"/>
            </a:pPr>
            <a:r>
              <a:rPr lang="en" sz="1400" dirty="0"/>
              <a:t>Enabling eligible SHGs and SHG women entrepreneurs to list their products and develop business on Amazon.in,</a:t>
            </a:r>
          </a:p>
          <a:p>
            <a:pPr marL="510097" indent="-171450" algn="just">
              <a:buSzPts val="1400"/>
              <a:buFont typeface="Wingdings" panose="05000000000000000000" pitchFamily="2" charset="2"/>
              <a:buChar char="q"/>
            </a:pPr>
            <a:r>
              <a:rPr lang="en" sz="1400" dirty="0"/>
              <a:t>Onboarding, marketing and promotion</a:t>
            </a:r>
          </a:p>
          <a:p>
            <a:pPr marL="510097" indent="-171450" algn="just">
              <a:buSzPts val="1400"/>
              <a:buFont typeface="Wingdings" panose="05000000000000000000" pitchFamily="2" charset="2"/>
              <a:buChar char="q"/>
            </a:pPr>
            <a:r>
              <a:rPr lang="en" sz="1400" dirty="0"/>
              <a:t>Training and account management support </a:t>
            </a:r>
          </a:p>
          <a:p>
            <a:pPr marL="510097" indent="-171450" algn="just">
              <a:buSzPts val="1400"/>
              <a:buFont typeface="Wingdings" panose="05000000000000000000" pitchFamily="2" charset="2"/>
              <a:buChar char="q"/>
            </a:pPr>
            <a:r>
              <a:rPr lang="en" sz="1400" dirty="0"/>
              <a:t>Initial imaging and cataloging support </a:t>
            </a:r>
          </a:p>
          <a:p>
            <a:pPr marL="510097" indent="-171450" algn="just">
              <a:buSzPts val="1400"/>
              <a:buFont typeface="Wingdings" panose="05000000000000000000" pitchFamily="2" charset="2"/>
              <a:buChar char="q"/>
            </a:pPr>
            <a:r>
              <a:rPr lang="en" sz="1400" dirty="0">
                <a:solidFill>
                  <a:schemeClr val="dk1"/>
                </a:solidFill>
              </a:rPr>
              <a:t>NRLM dedicated storefront under the Saras Aajeevika brand name (</a:t>
            </a:r>
            <a:r>
              <a:rPr lang="en" sz="1400" dirty="0"/>
              <a:t>saras_aajeevika at </a:t>
            </a:r>
            <a:r>
              <a:rPr lang="en" sz="1400" dirty="0">
                <a:solidFill>
                  <a:schemeClr val="accent1"/>
                </a:solidFill>
                <a:hlinkClick r:id="rId2"/>
              </a:rPr>
              <a:t>www.amazon.in</a:t>
            </a:r>
            <a:r>
              <a:rPr lang="en" sz="1400" dirty="0">
                <a:solidFill>
                  <a:schemeClr val="accent1"/>
                </a:solidFill>
              </a:rPr>
              <a:t> or </a:t>
            </a:r>
            <a:r>
              <a:rPr lang="en-IN" sz="1400" dirty="0">
                <a:solidFill>
                  <a:schemeClr val="accent1"/>
                </a:solidFill>
              </a:rPr>
              <a:t>https://www.amazon.in/b/?node=66060047031</a:t>
            </a:r>
            <a:r>
              <a:rPr lang="en" sz="1400" dirty="0">
                <a:solidFill>
                  <a:schemeClr val="accent1"/>
                </a:solidFill>
              </a:rPr>
              <a:t>)</a:t>
            </a:r>
            <a:endParaRPr sz="1400" dirty="0">
              <a:solidFill>
                <a:schemeClr val="accent1"/>
              </a:solidFill>
            </a:endParaRPr>
          </a:p>
        </p:txBody>
      </p:sp>
      <p:sp>
        <p:nvSpPr>
          <p:cNvPr id="5" name="Google Shape;65;p15">
            <a:extLst>
              <a:ext uri="{FF2B5EF4-FFF2-40B4-BE49-F238E27FC236}">
                <a16:creationId xmlns:a16="http://schemas.microsoft.com/office/drawing/2014/main" id="{2B5F8E28-E57C-1282-CA68-F6D79E8FD678}"/>
              </a:ext>
            </a:extLst>
          </p:cNvPr>
          <p:cNvSpPr txBox="1"/>
          <p:nvPr/>
        </p:nvSpPr>
        <p:spPr>
          <a:xfrm>
            <a:off x="4271246" y="4083231"/>
            <a:ext cx="3588548" cy="1754286"/>
          </a:xfrm>
          <a:prstGeom prst="rect">
            <a:avLst/>
          </a:prstGeom>
          <a:noFill/>
          <a:ln w="9525">
            <a:solidFill>
              <a:schemeClr val="tx1"/>
            </a:solidFill>
            <a:prstDash val="dash"/>
          </a:ln>
        </p:spPr>
        <p:txBody>
          <a:bodyPr spcFirstLastPara="1" wrap="square" lIns="121900" tIns="121900" rIns="121900" bIns="121900" anchor="t" anchorCtr="0">
            <a:spAutoFit/>
          </a:bodyPr>
          <a:lstStyle/>
          <a:p>
            <a:pPr marL="761970" indent="-440256">
              <a:buSzPts val="1600"/>
              <a:buFont typeface="Wingdings" panose="05000000000000000000" pitchFamily="2" charset="2"/>
              <a:buChar char="q"/>
            </a:pPr>
            <a:r>
              <a:rPr lang="en" sz="1400" dirty="0"/>
              <a:t>Since November 02, 2021.</a:t>
            </a:r>
            <a:endParaRPr sz="1400" dirty="0"/>
          </a:p>
          <a:p>
            <a:pPr marL="761970" indent="-440256">
              <a:buSzPts val="1600"/>
              <a:buFont typeface="Wingdings" panose="05000000000000000000" pitchFamily="2" charset="2"/>
              <a:buChar char="q"/>
            </a:pPr>
            <a:r>
              <a:rPr lang="en" sz="1400" dirty="0"/>
              <a:t>Onboarding and marketing of SHG products : Flipkart Samarth </a:t>
            </a:r>
          </a:p>
          <a:p>
            <a:pPr marL="761970" indent="-440256">
              <a:buSzPts val="1600"/>
              <a:buFont typeface="Wingdings" panose="05000000000000000000" pitchFamily="2" charset="2"/>
              <a:buChar char="q"/>
            </a:pPr>
            <a:r>
              <a:rPr lang="en" sz="1400" dirty="0"/>
              <a:t>Incubation support, trainings.</a:t>
            </a:r>
            <a:endParaRPr sz="1400" dirty="0"/>
          </a:p>
          <a:p>
            <a:pPr marL="761970" indent="-440256">
              <a:buSzPts val="1600"/>
              <a:buFont typeface="Wingdings" panose="05000000000000000000" pitchFamily="2" charset="2"/>
              <a:buChar char="q"/>
            </a:pPr>
            <a:r>
              <a:rPr lang="en" sz="1400" dirty="0"/>
              <a:t>Account Manager, Imaging and product cataloguing support</a:t>
            </a:r>
          </a:p>
          <a:p>
            <a:pPr marL="761970" indent="-440256">
              <a:buSzPts val="1600"/>
              <a:buFont typeface="Wingdings" panose="05000000000000000000" pitchFamily="2" charset="2"/>
              <a:buChar char="q"/>
            </a:pPr>
            <a:r>
              <a:rPr lang="en" sz="1400" dirty="0"/>
              <a:t>Referal fees optimisation. </a:t>
            </a:r>
          </a:p>
        </p:txBody>
      </p:sp>
      <p:sp>
        <p:nvSpPr>
          <p:cNvPr id="9" name="Google Shape;80;p18">
            <a:extLst>
              <a:ext uri="{FF2B5EF4-FFF2-40B4-BE49-F238E27FC236}">
                <a16:creationId xmlns:a16="http://schemas.microsoft.com/office/drawing/2014/main" id="{C0B071B5-C1C4-6994-B436-0D963D99BD53}"/>
              </a:ext>
            </a:extLst>
          </p:cNvPr>
          <p:cNvSpPr txBox="1"/>
          <p:nvPr/>
        </p:nvSpPr>
        <p:spPr>
          <a:xfrm>
            <a:off x="8275256" y="3784848"/>
            <a:ext cx="3744227" cy="2831504"/>
          </a:xfrm>
          <a:prstGeom prst="rect">
            <a:avLst/>
          </a:prstGeom>
          <a:noFill/>
          <a:ln w="9525">
            <a:solidFill>
              <a:schemeClr val="tx1"/>
            </a:solidFill>
            <a:prstDash val="dash"/>
          </a:ln>
        </p:spPr>
        <p:txBody>
          <a:bodyPr spcFirstLastPara="1" wrap="square" lIns="121900" tIns="121900" rIns="121900" bIns="121900" anchor="t" anchorCtr="0">
            <a:spAutoFit/>
          </a:bodyPr>
          <a:lstStyle/>
          <a:p>
            <a:pPr marL="761970" indent="-423323" algn="just">
              <a:buSzPts val="1400"/>
              <a:buFont typeface="Wingdings" panose="05000000000000000000" pitchFamily="2" charset="2"/>
              <a:buChar char="q"/>
            </a:pPr>
            <a:r>
              <a:rPr lang="en" sz="1400" dirty="0"/>
              <a:t>Since February 13, 2022.</a:t>
            </a:r>
            <a:endParaRPr sz="1400" dirty="0"/>
          </a:p>
          <a:p>
            <a:pPr marL="761970" indent="-423323" algn="just">
              <a:buSzPts val="1400"/>
              <a:buFont typeface="Wingdings" panose="05000000000000000000" pitchFamily="2" charset="2"/>
              <a:buChar char="q"/>
            </a:pPr>
            <a:r>
              <a:rPr lang="en" sz="1400" dirty="0"/>
              <a:t>Support increasing business and trade inclusion opportunities </a:t>
            </a:r>
          </a:p>
          <a:p>
            <a:pPr marL="761970" indent="-423323" algn="just">
              <a:buSzPts val="1400"/>
              <a:buFont typeface="Wingdings" panose="05000000000000000000" pitchFamily="2" charset="2"/>
              <a:buChar char="q"/>
            </a:pPr>
            <a:r>
              <a:rPr lang="en-US" sz="1400" dirty="0"/>
              <a:t>C</a:t>
            </a:r>
            <a:r>
              <a:rPr lang="en" sz="1400" dirty="0"/>
              <a:t>onducting in-person trainings on Seller Account creation, cataloging process, marketing &amp; business.</a:t>
            </a:r>
            <a:endParaRPr sz="1400" dirty="0"/>
          </a:p>
          <a:p>
            <a:pPr marL="761970" indent="-423323" algn="just">
              <a:buSzPts val="1400"/>
              <a:buFont typeface="Wingdings" panose="05000000000000000000" pitchFamily="2" charset="2"/>
              <a:buChar char="q"/>
            </a:pPr>
            <a:r>
              <a:rPr lang="en" sz="1400" dirty="0"/>
              <a:t>Saras Aajeevika storefront </a:t>
            </a:r>
          </a:p>
          <a:p>
            <a:pPr marL="761970" indent="-423323" algn="just">
              <a:buSzPts val="1400"/>
              <a:buFont typeface="Wingdings" panose="05000000000000000000" pitchFamily="2" charset="2"/>
              <a:buChar char="q"/>
            </a:pPr>
            <a:r>
              <a:rPr lang="en" sz="1400" dirty="0"/>
              <a:t>Saras Aajeevika brand as the national umbrella brand including state brands as sub-brands.</a:t>
            </a:r>
          </a:p>
          <a:p>
            <a:pPr marL="761970" indent="-423323" algn="just">
              <a:buSzPts val="1400"/>
              <a:buFont typeface="Wingdings" panose="05000000000000000000" pitchFamily="2" charset="2"/>
              <a:buChar char="q"/>
            </a:pPr>
            <a:r>
              <a:rPr lang="en" sz="1400" dirty="0"/>
              <a:t>State and national level reports</a:t>
            </a:r>
          </a:p>
          <a:p>
            <a:pPr marL="761970" indent="-423323" algn="just">
              <a:buSzPts val="1400"/>
              <a:buFont typeface="Wingdings" panose="05000000000000000000" pitchFamily="2" charset="2"/>
              <a:buChar char="q"/>
            </a:pPr>
            <a:r>
              <a:rPr lang="en" sz="1400" dirty="0"/>
              <a:t>Referal fees elimination initially. </a:t>
            </a:r>
            <a:endParaRPr sz="1400" dirty="0"/>
          </a:p>
        </p:txBody>
      </p:sp>
      <p:pic>
        <p:nvPicPr>
          <p:cNvPr id="6" name="Picture 5">
            <a:extLst>
              <a:ext uri="{FF2B5EF4-FFF2-40B4-BE49-F238E27FC236}">
                <a16:creationId xmlns:a16="http://schemas.microsoft.com/office/drawing/2014/main" id="{26EF76C7-1C5C-E72B-4E8E-93E4F4A1D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50" y="2034502"/>
            <a:ext cx="3844857" cy="1156278"/>
          </a:xfrm>
          <a:prstGeom prst="rect">
            <a:avLst/>
          </a:prstGeom>
        </p:spPr>
      </p:pic>
      <p:pic>
        <p:nvPicPr>
          <p:cNvPr id="8" name="Picture 7">
            <a:extLst>
              <a:ext uri="{FF2B5EF4-FFF2-40B4-BE49-F238E27FC236}">
                <a16:creationId xmlns:a16="http://schemas.microsoft.com/office/drawing/2014/main" id="{8FDF4763-3C0E-3615-EEF3-6A74079F5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5560" y="2346456"/>
            <a:ext cx="3080879" cy="1829609"/>
          </a:xfrm>
          <a:prstGeom prst="rect">
            <a:avLst/>
          </a:prstGeom>
        </p:spPr>
      </p:pic>
      <p:pic>
        <p:nvPicPr>
          <p:cNvPr id="10" name="Picture 9">
            <a:extLst>
              <a:ext uri="{FF2B5EF4-FFF2-40B4-BE49-F238E27FC236}">
                <a16:creationId xmlns:a16="http://schemas.microsoft.com/office/drawing/2014/main" id="{4138338B-CB60-DEBD-B6D7-11D47BD51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1356" y="1861283"/>
            <a:ext cx="3588548" cy="2019820"/>
          </a:xfrm>
          <a:prstGeom prst="rect">
            <a:avLst/>
          </a:prstGeom>
        </p:spPr>
      </p:pic>
    </p:spTree>
    <p:extLst>
      <p:ext uri="{BB962C8B-B14F-4D97-AF65-F5344CB8AC3E}">
        <p14:creationId xmlns:p14="http://schemas.microsoft.com/office/powerpoint/2010/main" val="3390021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6CA-2E1C-AFC7-C681-ACB3024234F5}"/>
              </a:ext>
            </a:extLst>
          </p:cNvPr>
          <p:cNvSpPr>
            <a:spLocks noGrp="1"/>
          </p:cNvSpPr>
          <p:nvPr>
            <p:ph type="title"/>
          </p:nvPr>
        </p:nvSpPr>
        <p:spPr/>
        <p:txBody>
          <a:bodyPr/>
          <a:lstStyle/>
          <a:p>
            <a:r>
              <a:rPr lang="en-IN" dirty="0"/>
              <a:t>Benefits of Digital Marketing</a:t>
            </a:r>
          </a:p>
        </p:txBody>
      </p:sp>
      <p:sp>
        <p:nvSpPr>
          <p:cNvPr id="3" name="Rectangle 2">
            <a:extLst>
              <a:ext uri="{FF2B5EF4-FFF2-40B4-BE49-F238E27FC236}">
                <a16:creationId xmlns:a16="http://schemas.microsoft.com/office/drawing/2014/main" id="{5418F7F6-1E17-5204-8743-7746DB48C8C9}"/>
              </a:ext>
            </a:extLst>
          </p:cNvPr>
          <p:cNvSpPr/>
          <p:nvPr/>
        </p:nvSpPr>
        <p:spPr>
          <a:xfrm>
            <a:off x="4228699" y="3493820"/>
            <a:ext cx="3734602" cy="12416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600" dirty="0">
                <a:solidFill>
                  <a:schemeClr val="accent5">
                    <a:lumMod val="50000"/>
                  </a:schemeClr>
                </a:solidFill>
              </a:rPr>
              <a:t>Digital Marketing </a:t>
            </a:r>
          </a:p>
        </p:txBody>
      </p:sp>
      <p:sp>
        <p:nvSpPr>
          <p:cNvPr id="4" name="Rectangle 3">
            <a:extLst>
              <a:ext uri="{FF2B5EF4-FFF2-40B4-BE49-F238E27FC236}">
                <a16:creationId xmlns:a16="http://schemas.microsoft.com/office/drawing/2014/main" id="{2723FDD6-9B65-9DD9-2116-3DBFF4A69C8B}"/>
              </a:ext>
            </a:extLst>
          </p:cNvPr>
          <p:cNvSpPr/>
          <p:nvPr/>
        </p:nvSpPr>
        <p:spPr>
          <a:xfrm>
            <a:off x="4360243" y="1982803"/>
            <a:ext cx="3497179" cy="787517"/>
          </a:xfrm>
          <a:prstGeom prst="rect">
            <a:avLst/>
          </a:prstGeom>
          <a:solidFill>
            <a:schemeClr val="accent2"/>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2800" dirty="0"/>
              <a:t>Time and Effort Saving</a:t>
            </a:r>
          </a:p>
        </p:txBody>
      </p:sp>
      <p:sp>
        <p:nvSpPr>
          <p:cNvPr id="5" name="Rectangle 4">
            <a:extLst>
              <a:ext uri="{FF2B5EF4-FFF2-40B4-BE49-F238E27FC236}">
                <a16:creationId xmlns:a16="http://schemas.microsoft.com/office/drawing/2014/main" id="{A085809E-780B-97AF-8BCB-8792B578E6D4}"/>
              </a:ext>
            </a:extLst>
          </p:cNvPr>
          <p:cNvSpPr/>
          <p:nvPr/>
        </p:nvSpPr>
        <p:spPr>
          <a:xfrm>
            <a:off x="4941772" y="6023660"/>
            <a:ext cx="2751221" cy="684997"/>
          </a:xfrm>
          <a:prstGeom prst="rect">
            <a:avLst/>
          </a:prstGeom>
          <a:solidFill>
            <a:srgbClr val="00B0F0"/>
          </a:solidFill>
          <a:ln>
            <a:noFill/>
          </a:ln>
          <a:effectLst>
            <a:innerShdw blurRad="63500" dist="50800" dir="16200000">
              <a:prstClr val="black">
                <a:alpha val="50000"/>
              </a:prstClr>
            </a:inn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2800" dirty="0"/>
              <a:t>Instant Feedback</a:t>
            </a:r>
          </a:p>
        </p:txBody>
      </p:sp>
      <p:sp>
        <p:nvSpPr>
          <p:cNvPr id="6" name="Rectangle 5">
            <a:extLst>
              <a:ext uri="{FF2B5EF4-FFF2-40B4-BE49-F238E27FC236}">
                <a16:creationId xmlns:a16="http://schemas.microsoft.com/office/drawing/2014/main" id="{CC5170B3-2AE8-8AE1-4D4E-40B89A73296C}"/>
              </a:ext>
            </a:extLst>
          </p:cNvPr>
          <p:cNvSpPr/>
          <p:nvPr/>
        </p:nvSpPr>
        <p:spPr>
          <a:xfrm>
            <a:off x="8866470" y="5346685"/>
            <a:ext cx="3211630" cy="684996"/>
          </a:xfrm>
          <a:prstGeom prst="rect">
            <a:avLst/>
          </a:prstGeom>
          <a:solidFill>
            <a:srgbClr val="C00000"/>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2400" dirty="0"/>
              <a:t>Real Time Analysis</a:t>
            </a:r>
          </a:p>
        </p:txBody>
      </p:sp>
      <p:sp>
        <p:nvSpPr>
          <p:cNvPr id="7" name="Rectangle 6">
            <a:extLst>
              <a:ext uri="{FF2B5EF4-FFF2-40B4-BE49-F238E27FC236}">
                <a16:creationId xmlns:a16="http://schemas.microsoft.com/office/drawing/2014/main" id="{335C84DE-98C5-A816-309E-E9D3CFFA79C5}"/>
              </a:ext>
            </a:extLst>
          </p:cNvPr>
          <p:cNvSpPr/>
          <p:nvPr/>
        </p:nvSpPr>
        <p:spPr>
          <a:xfrm>
            <a:off x="380200" y="5194434"/>
            <a:ext cx="3465096" cy="684998"/>
          </a:xfrm>
          <a:prstGeom prst="rect">
            <a:avLst/>
          </a:prstGeom>
          <a:solidFill>
            <a:srgbClr val="7030A0"/>
          </a:solidFill>
          <a:ln>
            <a:noFill/>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2800" dirty="0"/>
              <a:t>Impactful</a:t>
            </a:r>
            <a:endParaRPr lang="en-IN" sz="2400" dirty="0"/>
          </a:p>
        </p:txBody>
      </p:sp>
      <p:sp>
        <p:nvSpPr>
          <p:cNvPr id="8" name="Rectangle 7">
            <a:extLst>
              <a:ext uri="{FF2B5EF4-FFF2-40B4-BE49-F238E27FC236}">
                <a16:creationId xmlns:a16="http://schemas.microsoft.com/office/drawing/2014/main" id="{A712F712-8201-C234-C04A-CB9D7A6EE2FE}"/>
              </a:ext>
            </a:extLst>
          </p:cNvPr>
          <p:cNvSpPr/>
          <p:nvPr/>
        </p:nvSpPr>
        <p:spPr>
          <a:xfrm>
            <a:off x="380200" y="2900337"/>
            <a:ext cx="2478504" cy="684998"/>
          </a:xfrm>
          <a:prstGeom prst="rect">
            <a:avLst/>
          </a:prstGeom>
          <a:solidFill>
            <a:srgbClr val="FFC000"/>
          </a:solidFill>
          <a:ln>
            <a:noFill/>
          </a:ln>
          <a:effectLst>
            <a:outerShdw blurRad="50800" dist="38100" dir="16200000"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2800" dirty="0"/>
              <a:t>Economical</a:t>
            </a:r>
            <a:endParaRPr lang="en-IN" sz="2400" dirty="0"/>
          </a:p>
        </p:txBody>
      </p:sp>
      <p:sp>
        <p:nvSpPr>
          <p:cNvPr id="9" name="Rectangle 8">
            <a:extLst>
              <a:ext uri="{FF2B5EF4-FFF2-40B4-BE49-F238E27FC236}">
                <a16:creationId xmlns:a16="http://schemas.microsoft.com/office/drawing/2014/main" id="{3AB620A5-99E1-B194-5873-3A55A13DC5EA}"/>
              </a:ext>
            </a:extLst>
          </p:cNvPr>
          <p:cNvSpPr/>
          <p:nvPr/>
        </p:nvSpPr>
        <p:spPr>
          <a:xfrm>
            <a:off x="9402277" y="2922721"/>
            <a:ext cx="2751221" cy="684997"/>
          </a:xfrm>
          <a:prstGeom prst="rect">
            <a:avLst/>
          </a:prstGeom>
          <a:solidFill>
            <a:schemeClr val="accent6">
              <a:lumMod val="7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2800" dirty="0"/>
              <a:t>Flexibility</a:t>
            </a:r>
          </a:p>
        </p:txBody>
      </p:sp>
      <p:sp>
        <p:nvSpPr>
          <p:cNvPr id="13" name="Freeform: Shape 12">
            <a:extLst>
              <a:ext uri="{FF2B5EF4-FFF2-40B4-BE49-F238E27FC236}">
                <a16:creationId xmlns:a16="http://schemas.microsoft.com/office/drawing/2014/main" id="{B5187871-3B48-9F57-438B-51B89C3ACCDF}"/>
              </a:ext>
            </a:extLst>
          </p:cNvPr>
          <p:cNvSpPr/>
          <p:nvPr/>
        </p:nvSpPr>
        <p:spPr>
          <a:xfrm>
            <a:off x="6189044" y="2926080"/>
            <a:ext cx="28876" cy="952901"/>
          </a:xfrm>
          <a:custGeom>
            <a:avLst/>
            <a:gdLst>
              <a:gd name="connsiteX0" fmla="*/ 0 w 28876"/>
              <a:gd name="connsiteY0" fmla="*/ 952901 h 952901"/>
              <a:gd name="connsiteX1" fmla="*/ 28876 w 28876"/>
              <a:gd name="connsiteY1" fmla="*/ 0 h 952901"/>
            </a:gdLst>
            <a:ahLst/>
            <a:cxnLst>
              <a:cxn ang="0">
                <a:pos x="connsiteX0" y="connsiteY0"/>
              </a:cxn>
              <a:cxn ang="0">
                <a:pos x="connsiteX1" y="connsiteY1"/>
              </a:cxn>
            </a:cxnLst>
            <a:rect l="l" t="t" r="r" b="b"/>
            <a:pathLst>
              <a:path w="28876" h="952901">
                <a:moveTo>
                  <a:pt x="0" y="952901"/>
                </a:moveTo>
                <a:lnTo>
                  <a:pt x="28876" y="0"/>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
        <p:nvSpPr>
          <p:cNvPr id="15" name="Freeform: Shape 14">
            <a:extLst>
              <a:ext uri="{FF2B5EF4-FFF2-40B4-BE49-F238E27FC236}">
                <a16:creationId xmlns:a16="http://schemas.microsoft.com/office/drawing/2014/main" id="{9AF2F519-3C05-A4A3-D36D-91F5812F3CAC}"/>
              </a:ext>
            </a:extLst>
          </p:cNvPr>
          <p:cNvSpPr/>
          <p:nvPr/>
        </p:nvSpPr>
        <p:spPr>
          <a:xfrm>
            <a:off x="1742173" y="3744227"/>
            <a:ext cx="2675823" cy="433137"/>
          </a:xfrm>
          <a:custGeom>
            <a:avLst/>
            <a:gdLst>
              <a:gd name="connsiteX0" fmla="*/ 2675823 w 2675823"/>
              <a:gd name="connsiteY0" fmla="*/ 433137 h 433137"/>
              <a:gd name="connsiteX1" fmla="*/ 664143 w 2675823"/>
              <a:gd name="connsiteY1" fmla="*/ 308009 h 433137"/>
              <a:gd name="connsiteX2" fmla="*/ 0 w 2675823"/>
              <a:gd name="connsiteY2" fmla="*/ 0 h 433137"/>
            </a:gdLst>
            <a:ahLst/>
            <a:cxnLst>
              <a:cxn ang="0">
                <a:pos x="connsiteX0" y="connsiteY0"/>
              </a:cxn>
              <a:cxn ang="0">
                <a:pos x="connsiteX1" y="connsiteY1"/>
              </a:cxn>
              <a:cxn ang="0">
                <a:pos x="connsiteX2" y="connsiteY2"/>
              </a:cxn>
            </a:cxnLst>
            <a:rect l="l" t="t" r="r" b="b"/>
            <a:pathLst>
              <a:path w="2675823" h="433137">
                <a:moveTo>
                  <a:pt x="2675823" y="433137"/>
                </a:moveTo>
                <a:cubicBezTo>
                  <a:pt x="1892968" y="406667"/>
                  <a:pt x="1110113" y="380198"/>
                  <a:pt x="664143" y="308009"/>
                </a:cubicBezTo>
                <a:cubicBezTo>
                  <a:pt x="218173" y="235820"/>
                  <a:pt x="109086" y="117910"/>
                  <a:pt x="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
        <p:nvSpPr>
          <p:cNvPr id="18" name="Freeform: Shape 17">
            <a:extLst>
              <a:ext uri="{FF2B5EF4-FFF2-40B4-BE49-F238E27FC236}">
                <a16:creationId xmlns:a16="http://schemas.microsoft.com/office/drawing/2014/main" id="{193A1D9C-9122-FE18-1380-935520214550}"/>
              </a:ext>
            </a:extLst>
          </p:cNvPr>
          <p:cNvSpPr/>
          <p:nvPr/>
        </p:nvSpPr>
        <p:spPr>
          <a:xfrm>
            <a:off x="7757962" y="3869356"/>
            <a:ext cx="2974206" cy="616927"/>
          </a:xfrm>
          <a:custGeom>
            <a:avLst/>
            <a:gdLst>
              <a:gd name="connsiteX0" fmla="*/ 0 w 2974206"/>
              <a:gd name="connsiteY0" fmla="*/ 327259 h 616927"/>
              <a:gd name="connsiteX1" fmla="*/ 2329314 w 2974206"/>
              <a:gd name="connsiteY1" fmla="*/ 606391 h 616927"/>
              <a:gd name="connsiteX2" fmla="*/ 2974206 w 2974206"/>
              <a:gd name="connsiteY2" fmla="*/ 0 h 616927"/>
            </a:gdLst>
            <a:ahLst/>
            <a:cxnLst>
              <a:cxn ang="0">
                <a:pos x="connsiteX0" y="connsiteY0"/>
              </a:cxn>
              <a:cxn ang="0">
                <a:pos x="connsiteX1" y="connsiteY1"/>
              </a:cxn>
              <a:cxn ang="0">
                <a:pos x="connsiteX2" y="connsiteY2"/>
              </a:cxn>
            </a:cxnLst>
            <a:rect l="l" t="t" r="r" b="b"/>
            <a:pathLst>
              <a:path w="2974206" h="616927">
                <a:moveTo>
                  <a:pt x="0" y="327259"/>
                </a:moveTo>
                <a:cubicBezTo>
                  <a:pt x="916806" y="494096"/>
                  <a:pt x="1833613" y="660934"/>
                  <a:pt x="2329314" y="606391"/>
                </a:cubicBezTo>
                <a:cubicBezTo>
                  <a:pt x="2825015" y="551848"/>
                  <a:pt x="2899610" y="275924"/>
                  <a:pt x="2974206"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
        <p:nvSpPr>
          <p:cNvPr id="19" name="Freeform: Shape 18">
            <a:extLst>
              <a:ext uri="{FF2B5EF4-FFF2-40B4-BE49-F238E27FC236}">
                <a16:creationId xmlns:a16="http://schemas.microsoft.com/office/drawing/2014/main" id="{11B863A5-CB99-0F61-A267-E2318F2AECFA}"/>
              </a:ext>
            </a:extLst>
          </p:cNvPr>
          <p:cNvSpPr/>
          <p:nvPr/>
        </p:nvSpPr>
        <p:spPr>
          <a:xfrm>
            <a:off x="6179419" y="4504623"/>
            <a:ext cx="0" cy="1328286"/>
          </a:xfrm>
          <a:custGeom>
            <a:avLst/>
            <a:gdLst>
              <a:gd name="connsiteX0" fmla="*/ 0 w 0"/>
              <a:gd name="connsiteY0" fmla="*/ 0 h 1328286"/>
              <a:gd name="connsiteX1" fmla="*/ 0 w 0"/>
              <a:gd name="connsiteY1" fmla="*/ 1328286 h 1328286"/>
            </a:gdLst>
            <a:ahLst/>
            <a:cxnLst>
              <a:cxn ang="0">
                <a:pos x="connsiteX0" y="connsiteY0"/>
              </a:cxn>
              <a:cxn ang="0">
                <a:pos x="connsiteX1" y="connsiteY1"/>
              </a:cxn>
            </a:cxnLst>
            <a:rect l="l" t="t" r="r" b="b"/>
            <a:pathLst>
              <a:path h="1328286">
                <a:moveTo>
                  <a:pt x="0" y="0"/>
                </a:moveTo>
                <a:lnTo>
                  <a:pt x="0" y="1328286"/>
                </a:ln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
        <p:nvSpPr>
          <p:cNvPr id="20" name="Freeform: Shape 19">
            <a:extLst>
              <a:ext uri="{FF2B5EF4-FFF2-40B4-BE49-F238E27FC236}">
                <a16:creationId xmlns:a16="http://schemas.microsoft.com/office/drawing/2014/main" id="{A5BDB7E6-8749-5E8E-75E5-D66748F46E28}"/>
              </a:ext>
            </a:extLst>
          </p:cNvPr>
          <p:cNvSpPr/>
          <p:nvPr/>
        </p:nvSpPr>
        <p:spPr>
          <a:xfrm>
            <a:off x="4042611" y="4456497"/>
            <a:ext cx="1405288" cy="1078029"/>
          </a:xfrm>
          <a:custGeom>
            <a:avLst/>
            <a:gdLst>
              <a:gd name="connsiteX0" fmla="*/ 1405288 w 1405288"/>
              <a:gd name="connsiteY0" fmla="*/ 0 h 1078029"/>
              <a:gd name="connsiteX1" fmla="*/ 818147 w 1405288"/>
              <a:gd name="connsiteY1" fmla="*/ 866274 h 1078029"/>
              <a:gd name="connsiteX2" fmla="*/ 0 w 1405288"/>
              <a:gd name="connsiteY2" fmla="*/ 1078029 h 1078029"/>
            </a:gdLst>
            <a:ahLst/>
            <a:cxnLst>
              <a:cxn ang="0">
                <a:pos x="connsiteX0" y="connsiteY0"/>
              </a:cxn>
              <a:cxn ang="0">
                <a:pos x="connsiteX1" y="connsiteY1"/>
              </a:cxn>
              <a:cxn ang="0">
                <a:pos x="connsiteX2" y="connsiteY2"/>
              </a:cxn>
            </a:cxnLst>
            <a:rect l="l" t="t" r="r" b="b"/>
            <a:pathLst>
              <a:path w="1405288" h="1078029">
                <a:moveTo>
                  <a:pt x="1405288" y="0"/>
                </a:moveTo>
                <a:cubicBezTo>
                  <a:pt x="1228825" y="343301"/>
                  <a:pt x="1052362" y="686603"/>
                  <a:pt x="818147" y="866274"/>
                </a:cubicBezTo>
                <a:cubicBezTo>
                  <a:pt x="583932" y="1045945"/>
                  <a:pt x="291966" y="1061987"/>
                  <a:pt x="0" y="107802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
        <p:nvSpPr>
          <p:cNvPr id="21" name="Freeform: Shape 20">
            <a:extLst>
              <a:ext uri="{FF2B5EF4-FFF2-40B4-BE49-F238E27FC236}">
                <a16:creationId xmlns:a16="http://schemas.microsoft.com/office/drawing/2014/main" id="{ECBC9B13-3DC4-16AC-538A-7273FE409750}"/>
              </a:ext>
            </a:extLst>
          </p:cNvPr>
          <p:cNvSpPr/>
          <p:nvPr/>
        </p:nvSpPr>
        <p:spPr>
          <a:xfrm>
            <a:off x="6747309" y="4504623"/>
            <a:ext cx="1915428" cy="1309036"/>
          </a:xfrm>
          <a:custGeom>
            <a:avLst/>
            <a:gdLst>
              <a:gd name="connsiteX0" fmla="*/ 0 w 1915428"/>
              <a:gd name="connsiteY0" fmla="*/ 0 h 1309036"/>
              <a:gd name="connsiteX1" fmla="*/ 1010653 w 1915428"/>
              <a:gd name="connsiteY1" fmla="*/ 1058779 h 1309036"/>
              <a:gd name="connsiteX2" fmla="*/ 1915428 w 1915428"/>
              <a:gd name="connsiteY2" fmla="*/ 1309036 h 1309036"/>
            </a:gdLst>
            <a:ahLst/>
            <a:cxnLst>
              <a:cxn ang="0">
                <a:pos x="connsiteX0" y="connsiteY0"/>
              </a:cxn>
              <a:cxn ang="0">
                <a:pos x="connsiteX1" y="connsiteY1"/>
              </a:cxn>
              <a:cxn ang="0">
                <a:pos x="connsiteX2" y="connsiteY2"/>
              </a:cxn>
            </a:cxnLst>
            <a:rect l="l" t="t" r="r" b="b"/>
            <a:pathLst>
              <a:path w="1915428" h="1309036">
                <a:moveTo>
                  <a:pt x="0" y="0"/>
                </a:moveTo>
                <a:cubicBezTo>
                  <a:pt x="345707" y="420303"/>
                  <a:pt x="691415" y="840606"/>
                  <a:pt x="1010653" y="1058779"/>
                </a:cubicBezTo>
                <a:cubicBezTo>
                  <a:pt x="1329891" y="1276952"/>
                  <a:pt x="1622659" y="1292994"/>
                  <a:pt x="1915428" y="1309036"/>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540964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903C19-439D-40D5-8F41-849C0EBC3030}"/>
              </a:ext>
            </a:extLst>
          </p:cNvPr>
          <p:cNvPicPr>
            <a:picLocks noChangeAspect="1"/>
          </p:cNvPicPr>
          <p:nvPr/>
        </p:nvPicPr>
        <p:blipFill>
          <a:blip r:embed="rId2"/>
          <a:stretch>
            <a:fillRect/>
          </a:stretch>
        </p:blipFill>
        <p:spPr>
          <a:xfrm>
            <a:off x="298201" y="261853"/>
            <a:ext cx="11595597" cy="6334293"/>
          </a:xfrm>
          <a:prstGeom prst="rect">
            <a:avLst/>
          </a:prstGeom>
        </p:spPr>
      </p:pic>
      <p:sp>
        <p:nvSpPr>
          <p:cNvPr id="5" name="Rectangle 4">
            <a:extLst>
              <a:ext uri="{FF2B5EF4-FFF2-40B4-BE49-F238E27FC236}">
                <a16:creationId xmlns:a16="http://schemas.microsoft.com/office/drawing/2014/main" id="{5D155604-A9FB-4D5A-853D-7A9D7E43B259}"/>
              </a:ext>
            </a:extLst>
          </p:cNvPr>
          <p:cNvSpPr/>
          <p:nvPr/>
        </p:nvSpPr>
        <p:spPr>
          <a:xfrm>
            <a:off x="298201" y="261853"/>
            <a:ext cx="11595597" cy="6334293"/>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latin typeface="+mj-lt"/>
              </a:rPr>
              <a:t>THANK YOU</a:t>
            </a:r>
            <a:endParaRPr lang="en-IN" sz="4800" b="1" dirty="0">
              <a:latin typeface="+mj-lt"/>
            </a:endParaRPr>
          </a:p>
        </p:txBody>
      </p:sp>
      <p:sp>
        <p:nvSpPr>
          <p:cNvPr id="2" name="Slide Number Placeholder 1">
            <a:extLst>
              <a:ext uri="{FF2B5EF4-FFF2-40B4-BE49-F238E27FC236}">
                <a16:creationId xmlns:a16="http://schemas.microsoft.com/office/drawing/2014/main" id="{BFB1AD1F-27EA-4D10-84F0-7413AF62867B}"/>
              </a:ext>
            </a:extLst>
          </p:cNvPr>
          <p:cNvSpPr>
            <a:spLocks noGrp="1"/>
          </p:cNvSpPr>
          <p:nvPr>
            <p:ph type="sldNum" sz="quarter" idx="12"/>
          </p:nvPr>
        </p:nvSpPr>
        <p:spPr/>
        <p:txBody>
          <a:bodyPr/>
          <a:lstStyle/>
          <a:p>
            <a:fld id="{99846CA4-3EB8-44F0-B0E2-542AD5214E74}" type="slidenum">
              <a:rPr lang="en-IN" smtClean="0"/>
              <a:t>13</a:t>
            </a:fld>
            <a:endParaRPr lang="en-IN"/>
          </a:p>
        </p:txBody>
      </p:sp>
    </p:spTree>
    <p:extLst>
      <p:ext uri="{BB962C8B-B14F-4D97-AF65-F5344CB8AC3E}">
        <p14:creationId xmlns:p14="http://schemas.microsoft.com/office/powerpoint/2010/main" val="4078194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18BD4B-4477-D0C2-B616-70A2B5FE0901}"/>
              </a:ext>
            </a:extLst>
          </p:cNvPr>
          <p:cNvSpPr>
            <a:spLocks noGrp="1"/>
          </p:cNvSpPr>
          <p:nvPr>
            <p:ph idx="1"/>
          </p:nvPr>
        </p:nvSpPr>
        <p:spPr>
          <a:noFill/>
        </p:spPr>
        <p:txBody>
          <a:bodyPr>
            <a:normAutofit/>
          </a:bodyPr>
          <a:lstStyle/>
          <a:p>
            <a:pPr marL="0" indent="0" algn="just">
              <a:lnSpc>
                <a:spcPct val="150000"/>
              </a:lnSpc>
              <a:buNone/>
            </a:pPr>
            <a:r>
              <a:rPr lang="en-US" sz="3200" dirty="0"/>
              <a:t>Digital Marketing is an umbrella term for the marketing of products or services using digital technologies, mainly on the Internet, but also including mobile phones, display advertising and any other digital medium.</a:t>
            </a:r>
            <a:endParaRPr lang="en-IN" sz="3200" dirty="0"/>
          </a:p>
        </p:txBody>
      </p:sp>
      <p:sp>
        <p:nvSpPr>
          <p:cNvPr id="4" name="Title 1">
            <a:extLst>
              <a:ext uri="{FF2B5EF4-FFF2-40B4-BE49-F238E27FC236}">
                <a16:creationId xmlns:a16="http://schemas.microsoft.com/office/drawing/2014/main" id="{09A6933E-17FF-3547-A5B9-9EB8BC4B601B}"/>
              </a:ext>
            </a:extLst>
          </p:cNvPr>
          <p:cNvSpPr txBox="1">
            <a:spLocks/>
          </p:cNvSpPr>
          <p:nvPr/>
        </p:nvSpPr>
        <p:spPr>
          <a:xfrm>
            <a:off x="423512" y="365125"/>
            <a:ext cx="10930288" cy="1325563"/>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00" b="1" dirty="0">
                <a:solidFill>
                  <a:schemeClr val="bg1"/>
                </a:solidFill>
              </a:rPr>
              <a:t>Digital Marketing</a:t>
            </a:r>
            <a:endParaRPr lang="en-IN" b="1" dirty="0">
              <a:solidFill>
                <a:schemeClr val="accent2">
                  <a:lumMod val="50000"/>
                </a:schemeClr>
              </a:solidFill>
            </a:endParaRPr>
          </a:p>
        </p:txBody>
      </p:sp>
    </p:spTree>
    <p:extLst>
      <p:ext uri="{BB962C8B-B14F-4D97-AF65-F5344CB8AC3E}">
        <p14:creationId xmlns:p14="http://schemas.microsoft.com/office/powerpoint/2010/main" val="1764573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45C53E5-40F9-9035-825C-B4B6FFE8128D}"/>
              </a:ext>
            </a:extLst>
          </p:cNvPr>
          <p:cNvSpPr/>
          <p:nvPr/>
        </p:nvSpPr>
        <p:spPr>
          <a:xfrm>
            <a:off x="9819893" y="4766178"/>
            <a:ext cx="1846555" cy="1470943"/>
          </a:xfrm>
          <a:prstGeom prst="ellipse">
            <a:avLst/>
          </a:prstGeom>
          <a:solidFill>
            <a:schemeClr val="accent2">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6" name="Oval 5">
            <a:extLst>
              <a:ext uri="{FF2B5EF4-FFF2-40B4-BE49-F238E27FC236}">
                <a16:creationId xmlns:a16="http://schemas.microsoft.com/office/drawing/2014/main" id="{6AD94941-4B93-AB40-DD4A-B175A8CF88C7}"/>
              </a:ext>
            </a:extLst>
          </p:cNvPr>
          <p:cNvSpPr/>
          <p:nvPr/>
        </p:nvSpPr>
        <p:spPr>
          <a:xfrm>
            <a:off x="8955310" y="3110707"/>
            <a:ext cx="1309036" cy="1155031"/>
          </a:xfrm>
          <a:prstGeom prst="ellipse">
            <a:avLst/>
          </a:prstGeom>
          <a:solidFill>
            <a:schemeClr val="accent2">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8B22B64C-15FC-CC57-4A92-989898CD476E}"/>
              </a:ext>
            </a:extLst>
          </p:cNvPr>
          <p:cNvSpPr>
            <a:spLocks noGrp="1"/>
          </p:cNvSpPr>
          <p:nvPr>
            <p:ph idx="1"/>
          </p:nvPr>
        </p:nvSpPr>
        <p:spPr>
          <a:xfrm>
            <a:off x="423512" y="1825625"/>
            <a:ext cx="6923111" cy="4616736"/>
          </a:xfrm>
          <a:noFill/>
        </p:spPr>
        <p:txBody>
          <a:bodyPr>
            <a:normAutofit fontScale="92500" lnSpcReduction="10000"/>
          </a:bodyPr>
          <a:lstStyle/>
          <a:p>
            <a:pPr marL="0" indent="0">
              <a:buNone/>
            </a:pPr>
            <a:endParaRPr lang="en-IN" dirty="0"/>
          </a:p>
          <a:p>
            <a:r>
              <a:rPr lang="en-IN" dirty="0"/>
              <a:t>Reach the right audience</a:t>
            </a:r>
          </a:p>
          <a:p>
            <a:endParaRPr lang="en-IN" dirty="0"/>
          </a:p>
          <a:p>
            <a:r>
              <a:rPr lang="en-IN" dirty="0"/>
              <a:t>Maximum Engagement with audience</a:t>
            </a:r>
          </a:p>
          <a:p>
            <a:endParaRPr lang="en-IN" dirty="0"/>
          </a:p>
          <a:p>
            <a:r>
              <a:rPr lang="en-IN" dirty="0"/>
              <a:t>Maximize Promotion and Customer Engagement</a:t>
            </a:r>
          </a:p>
          <a:p>
            <a:endParaRPr lang="en-IN" dirty="0"/>
          </a:p>
          <a:p>
            <a:r>
              <a:rPr lang="en-IN" dirty="0"/>
              <a:t>Motivate your audience and take action</a:t>
            </a:r>
          </a:p>
          <a:p>
            <a:endParaRPr lang="en-IN" dirty="0"/>
          </a:p>
          <a:p>
            <a:r>
              <a:rPr lang="en-IN" dirty="0"/>
              <a:t>Maximize return on your investment</a:t>
            </a:r>
          </a:p>
        </p:txBody>
      </p:sp>
      <p:pic>
        <p:nvPicPr>
          <p:cNvPr id="5" name="Graphic 4" descr="Female Profile">
            <a:extLst>
              <a:ext uri="{FF2B5EF4-FFF2-40B4-BE49-F238E27FC236}">
                <a16:creationId xmlns:a16="http://schemas.microsoft.com/office/drawing/2014/main" id="{F0061D37-2ADC-1D3A-B273-D50A9D1972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79733" y="4765736"/>
            <a:ext cx="1471385" cy="1471385"/>
          </a:xfrm>
          <a:prstGeom prst="rect">
            <a:avLst/>
          </a:prstGeom>
        </p:spPr>
      </p:pic>
      <p:sp>
        <p:nvSpPr>
          <p:cNvPr id="7" name="Oval 6">
            <a:extLst>
              <a:ext uri="{FF2B5EF4-FFF2-40B4-BE49-F238E27FC236}">
                <a16:creationId xmlns:a16="http://schemas.microsoft.com/office/drawing/2014/main" id="{0F8AED55-7B55-5D25-4927-4790B0242A2B}"/>
              </a:ext>
            </a:extLst>
          </p:cNvPr>
          <p:cNvSpPr/>
          <p:nvPr/>
        </p:nvSpPr>
        <p:spPr>
          <a:xfrm>
            <a:off x="10699282" y="2963967"/>
            <a:ext cx="1309036" cy="1155031"/>
          </a:xfrm>
          <a:prstGeom prst="ellipse">
            <a:avLst/>
          </a:prstGeom>
          <a:solidFill>
            <a:schemeClr val="accent2">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dirty="0"/>
          </a:p>
        </p:txBody>
      </p:sp>
      <p:sp>
        <p:nvSpPr>
          <p:cNvPr id="9" name="Oval 8">
            <a:extLst>
              <a:ext uri="{FF2B5EF4-FFF2-40B4-BE49-F238E27FC236}">
                <a16:creationId xmlns:a16="http://schemas.microsoft.com/office/drawing/2014/main" id="{DBA661FF-60CC-5F43-8713-E07E135F8CF3}"/>
              </a:ext>
            </a:extLst>
          </p:cNvPr>
          <p:cNvSpPr/>
          <p:nvPr/>
        </p:nvSpPr>
        <p:spPr>
          <a:xfrm>
            <a:off x="7732772" y="5484712"/>
            <a:ext cx="1309036" cy="1155031"/>
          </a:xfrm>
          <a:prstGeom prst="ellipse">
            <a:avLst/>
          </a:prstGeom>
          <a:solidFill>
            <a:schemeClr val="accent2">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sp>
        <p:nvSpPr>
          <p:cNvPr id="10" name="Oval 9">
            <a:extLst>
              <a:ext uri="{FF2B5EF4-FFF2-40B4-BE49-F238E27FC236}">
                <a16:creationId xmlns:a16="http://schemas.microsoft.com/office/drawing/2014/main" id="{6F4EDE88-8E5D-3DF4-8F70-6C80BE73E6D2}"/>
              </a:ext>
            </a:extLst>
          </p:cNvPr>
          <p:cNvSpPr/>
          <p:nvPr/>
        </p:nvSpPr>
        <p:spPr>
          <a:xfrm>
            <a:off x="7864577" y="4118998"/>
            <a:ext cx="1309036" cy="1155031"/>
          </a:xfrm>
          <a:prstGeom prst="ellipse">
            <a:avLst/>
          </a:prstGeom>
          <a:solidFill>
            <a:schemeClr val="accent2">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pic>
        <p:nvPicPr>
          <p:cNvPr id="12" name="Graphic 11" descr="Megaphone">
            <a:extLst>
              <a:ext uri="{FF2B5EF4-FFF2-40B4-BE49-F238E27FC236}">
                <a16:creationId xmlns:a16="http://schemas.microsoft.com/office/drawing/2014/main" id="{18462690-5152-2B45-B894-60DC452A4B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82300" y="2919753"/>
            <a:ext cx="1199245" cy="1199245"/>
          </a:xfrm>
          <a:prstGeom prst="rect">
            <a:avLst/>
          </a:prstGeom>
        </p:spPr>
      </p:pic>
      <p:pic>
        <p:nvPicPr>
          <p:cNvPr id="14" name="Graphic 13" descr="Bullseye">
            <a:extLst>
              <a:ext uri="{FF2B5EF4-FFF2-40B4-BE49-F238E27FC236}">
                <a16:creationId xmlns:a16="http://schemas.microsoft.com/office/drawing/2014/main" id="{FA874CAC-5558-2B24-6685-7B7CA89851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0089" y="3231022"/>
            <a:ext cx="914400" cy="914400"/>
          </a:xfrm>
          <a:prstGeom prst="rect">
            <a:avLst/>
          </a:prstGeom>
        </p:spPr>
      </p:pic>
      <p:pic>
        <p:nvPicPr>
          <p:cNvPr id="16" name="Graphic 15" descr="Upward trend">
            <a:extLst>
              <a:ext uri="{FF2B5EF4-FFF2-40B4-BE49-F238E27FC236}">
                <a16:creationId xmlns:a16="http://schemas.microsoft.com/office/drawing/2014/main" id="{CE0E9AD7-C1C7-1FD0-0B08-912415E7EA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30090" y="5527961"/>
            <a:ext cx="914400" cy="914400"/>
          </a:xfrm>
          <a:prstGeom prst="rect">
            <a:avLst/>
          </a:prstGeom>
        </p:spPr>
      </p:pic>
      <p:pic>
        <p:nvPicPr>
          <p:cNvPr id="18" name="Graphic 17" descr="Lightbulb">
            <a:extLst>
              <a:ext uri="{FF2B5EF4-FFF2-40B4-BE49-F238E27FC236}">
                <a16:creationId xmlns:a16="http://schemas.microsoft.com/office/drawing/2014/main" id="{2FF82D4C-E0DC-8E25-B452-2D181E54EA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40910" y="4239313"/>
            <a:ext cx="914400" cy="914400"/>
          </a:xfrm>
          <a:prstGeom prst="rect">
            <a:avLst/>
          </a:prstGeom>
        </p:spPr>
      </p:pic>
      <p:sp>
        <p:nvSpPr>
          <p:cNvPr id="8" name="Title 1">
            <a:extLst>
              <a:ext uri="{FF2B5EF4-FFF2-40B4-BE49-F238E27FC236}">
                <a16:creationId xmlns:a16="http://schemas.microsoft.com/office/drawing/2014/main" id="{ACEFFAC0-4A5C-0559-3D5A-1B1C2E80DBEB}"/>
              </a:ext>
            </a:extLst>
          </p:cNvPr>
          <p:cNvSpPr txBox="1">
            <a:spLocks/>
          </p:cNvSpPr>
          <p:nvPr/>
        </p:nvSpPr>
        <p:spPr>
          <a:xfrm>
            <a:off x="423512" y="365125"/>
            <a:ext cx="10930288" cy="1325563"/>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00" b="1" dirty="0">
                <a:solidFill>
                  <a:schemeClr val="bg1"/>
                </a:solidFill>
              </a:rPr>
              <a:t>Digital Marketing Outreach</a:t>
            </a:r>
            <a:endParaRPr lang="en-IN" b="1" dirty="0">
              <a:solidFill>
                <a:schemeClr val="accent2">
                  <a:lumMod val="50000"/>
                </a:schemeClr>
              </a:solidFill>
            </a:endParaRPr>
          </a:p>
        </p:txBody>
      </p:sp>
    </p:spTree>
    <p:extLst>
      <p:ext uri="{BB962C8B-B14F-4D97-AF65-F5344CB8AC3E}">
        <p14:creationId xmlns:p14="http://schemas.microsoft.com/office/powerpoint/2010/main" val="4027836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622EE62B-B439-770A-3CAF-89D459AF93BA}"/>
              </a:ext>
            </a:extLst>
          </p:cNvPr>
          <p:cNvCxnSpPr/>
          <p:nvPr/>
        </p:nvCxnSpPr>
        <p:spPr>
          <a:xfrm flipV="1">
            <a:off x="2750093" y="3961980"/>
            <a:ext cx="0" cy="938828"/>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E3C68EDF-1CEB-DE0E-E7F4-655B32B87F5C}"/>
              </a:ext>
            </a:extLst>
          </p:cNvPr>
          <p:cNvCxnSpPr/>
          <p:nvPr/>
        </p:nvCxnSpPr>
        <p:spPr>
          <a:xfrm flipH="1" flipV="1">
            <a:off x="3450657" y="3919190"/>
            <a:ext cx="1995103" cy="1793819"/>
          </a:xfrm>
          <a:prstGeom prst="line">
            <a:avLst/>
          </a:prstGeom>
          <a:ln>
            <a:solidFill>
              <a:srgbClr val="7030A0"/>
            </a:solidFill>
          </a:ln>
        </p:spPr>
        <p:style>
          <a:lnRef idx="3">
            <a:schemeClr val="accent2"/>
          </a:lnRef>
          <a:fillRef idx="0">
            <a:schemeClr val="accent2"/>
          </a:fillRef>
          <a:effectRef idx="2">
            <a:schemeClr val="accent2"/>
          </a:effectRef>
          <a:fontRef idx="minor">
            <a:schemeClr val="tx1"/>
          </a:fontRef>
        </p:style>
      </p:cxnSp>
      <p:cxnSp>
        <p:nvCxnSpPr>
          <p:cNvPr id="30" name="Straight Connector 29">
            <a:extLst>
              <a:ext uri="{FF2B5EF4-FFF2-40B4-BE49-F238E27FC236}">
                <a16:creationId xmlns:a16="http://schemas.microsoft.com/office/drawing/2014/main" id="{63C0BE1D-7B38-A912-896F-48B4FB20D436}"/>
              </a:ext>
            </a:extLst>
          </p:cNvPr>
          <p:cNvCxnSpPr/>
          <p:nvPr/>
        </p:nvCxnSpPr>
        <p:spPr>
          <a:xfrm>
            <a:off x="3850640" y="3664972"/>
            <a:ext cx="806884" cy="546605"/>
          </a:xfrm>
          <a:prstGeom prst="line">
            <a:avLst/>
          </a:prstGeom>
        </p:spPr>
        <p:style>
          <a:lnRef idx="3">
            <a:schemeClr val="accent6"/>
          </a:lnRef>
          <a:fillRef idx="0">
            <a:schemeClr val="accent6"/>
          </a:fillRef>
          <a:effectRef idx="2">
            <a:schemeClr val="accent6"/>
          </a:effectRef>
          <a:fontRef idx="minor">
            <a:schemeClr val="tx1"/>
          </a:fontRef>
        </p:style>
      </p:cxnSp>
      <p:cxnSp>
        <p:nvCxnSpPr>
          <p:cNvPr id="26" name="Straight Connector 25">
            <a:extLst>
              <a:ext uri="{FF2B5EF4-FFF2-40B4-BE49-F238E27FC236}">
                <a16:creationId xmlns:a16="http://schemas.microsoft.com/office/drawing/2014/main" id="{485B0745-F213-35C3-C194-712F2E01C275}"/>
              </a:ext>
            </a:extLst>
          </p:cNvPr>
          <p:cNvCxnSpPr/>
          <p:nvPr/>
        </p:nvCxnSpPr>
        <p:spPr>
          <a:xfrm>
            <a:off x="4074695" y="3230105"/>
            <a:ext cx="2484920" cy="37397"/>
          </a:xfrm>
          <a:prstGeom prst="line">
            <a:avLst/>
          </a:prstGeom>
        </p:spPr>
        <p:style>
          <a:lnRef idx="3">
            <a:schemeClr val="accent5"/>
          </a:lnRef>
          <a:fillRef idx="0">
            <a:schemeClr val="accent5"/>
          </a:fillRef>
          <a:effectRef idx="2">
            <a:schemeClr val="accent5"/>
          </a:effectRef>
          <a:fontRef idx="minor">
            <a:schemeClr val="tx1"/>
          </a:fontRef>
        </p:style>
      </p:cxnSp>
      <p:sp>
        <p:nvSpPr>
          <p:cNvPr id="3" name="Oval 2">
            <a:extLst>
              <a:ext uri="{FF2B5EF4-FFF2-40B4-BE49-F238E27FC236}">
                <a16:creationId xmlns:a16="http://schemas.microsoft.com/office/drawing/2014/main" id="{24A2DFE6-7C1D-F1C8-ACE6-F2B1CCB54F04}"/>
              </a:ext>
            </a:extLst>
          </p:cNvPr>
          <p:cNvSpPr/>
          <p:nvPr/>
        </p:nvSpPr>
        <p:spPr>
          <a:xfrm>
            <a:off x="1899386" y="2194560"/>
            <a:ext cx="2175309" cy="1864093"/>
          </a:xfrm>
          <a:prstGeom prst="ellips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solidFill>
                <a:schemeClr val="bg1"/>
              </a:solidFill>
            </a:endParaRPr>
          </a:p>
        </p:txBody>
      </p:sp>
      <p:sp>
        <p:nvSpPr>
          <p:cNvPr id="4" name="Oval 3">
            <a:extLst>
              <a:ext uri="{FF2B5EF4-FFF2-40B4-BE49-F238E27FC236}">
                <a16:creationId xmlns:a16="http://schemas.microsoft.com/office/drawing/2014/main" id="{BC4903C5-BD35-1A40-E6F4-31594F76319D}"/>
              </a:ext>
            </a:extLst>
          </p:cNvPr>
          <p:cNvSpPr/>
          <p:nvPr/>
        </p:nvSpPr>
        <p:spPr>
          <a:xfrm>
            <a:off x="5151119" y="1892166"/>
            <a:ext cx="1313849" cy="1234440"/>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sp>
        <p:nvSpPr>
          <p:cNvPr id="5" name="Oval 4">
            <a:extLst>
              <a:ext uri="{FF2B5EF4-FFF2-40B4-BE49-F238E27FC236}">
                <a16:creationId xmlns:a16="http://schemas.microsoft.com/office/drawing/2014/main" id="{4B4BD6EF-B32E-F001-13EA-37BD7BBD07FE}"/>
              </a:ext>
            </a:extLst>
          </p:cNvPr>
          <p:cNvSpPr/>
          <p:nvPr/>
        </p:nvSpPr>
        <p:spPr>
          <a:xfrm>
            <a:off x="6464968" y="2710864"/>
            <a:ext cx="1313849" cy="123444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sp>
        <p:nvSpPr>
          <p:cNvPr id="6" name="Oval 5">
            <a:extLst>
              <a:ext uri="{FF2B5EF4-FFF2-40B4-BE49-F238E27FC236}">
                <a16:creationId xmlns:a16="http://schemas.microsoft.com/office/drawing/2014/main" id="{272B06FE-EE08-F9C3-DB1F-8DAEF1F94A98}"/>
              </a:ext>
            </a:extLst>
          </p:cNvPr>
          <p:cNvSpPr/>
          <p:nvPr/>
        </p:nvSpPr>
        <p:spPr>
          <a:xfrm>
            <a:off x="7629625" y="3698704"/>
            <a:ext cx="1313849" cy="1234440"/>
          </a:xfrm>
          <a:prstGeom prst="ellipse">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sp>
        <p:nvSpPr>
          <p:cNvPr id="7" name="Oval 6">
            <a:extLst>
              <a:ext uri="{FF2B5EF4-FFF2-40B4-BE49-F238E27FC236}">
                <a16:creationId xmlns:a16="http://schemas.microsoft.com/office/drawing/2014/main" id="{104A8C93-768E-B03E-071F-2757642E7176}"/>
              </a:ext>
            </a:extLst>
          </p:cNvPr>
          <p:cNvSpPr/>
          <p:nvPr/>
        </p:nvSpPr>
        <p:spPr>
          <a:xfrm>
            <a:off x="181275" y="3666368"/>
            <a:ext cx="1313849" cy="123444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sp>
        <p:nvSpPr>
          <p:cNvPr id="8" name="Oval 7">
            <a:extLst>
              <a:ext uri="{FF2B5EF4-FFF2-40B4-BE49-F238E27FC236}">
                <a16:creationId xmlns:a16="http://schemas.microsoft.com/office/drawing/2014/main" id="{7D3F8FBA-5ED6-6617-E006-7D970D7571E7}"/>
              </a:ext>
            </a:extLst>
          </p:cNvPr>
          <p:cNvSpPr/>
          <p:nvPr/>
        </p:nvSpPr>
        <p:spPr>
          <a:xfrm>
            <a:off x="417095" y="4933143"/>
            <a:ext cx="1620252" cy="1559732"/>
          </a:xfrm>
          <a:prstGeom prst="ellipse">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sp>
        <p:nvSpPr>
          <p:cNvPr id="9" name="Oval 8">
            <a:extLst>
              <a:ext uri="{FF2B5EF4-FFF2-40B4-BE49-F238E27FC236}">
                <a16:creationId xmlns:a16="http://schemas.microsoft.com/office/drawing/2014/main" id="{B4C79509-36DB-6073-F6A8-705CB0E0BD71}"/>
              </a:ext>
            </a:extLst>
          </p:cNvPr>
          <p:cNvSpPr/>
          <p:nvPr/>
        </p:nvSpPr>
        <p:spPr>
          <a:xfrm>
            <a:off x="2136808" y="4765252"/>
            <a:ext cx="1313849" cy="123444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sp>
        <p:nvSpPr>
          <p:cNvPr id="10" name="Oval 9">
            <a:extLst>
              <a:ext uri="{FF2B5EF4-FFF2-40B4-BE49-F238E27FC236}">
                <a16:creationId xmlns:a16="http://schemas.microsoft.com/office/drawing/2014/main" id="{5436249E-2DE5-D392-2D4F-6161EFA9DB96}"/>
              </a:ext>
            </a:extLst>
          </p:cNvPr>
          <p:cNvSpPr/>
          <p:nvPr/>
        </p:nvSpPr>
        <p:spPr>
          <a:xfrm>
            <a:off x="3532472" y="5286220"/>
            <a:ext cx="1618647" cy="1475528"/>
          </a:xfrm>
          <a:prstGeom prst="ellipse">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sp>
        <p:nvSpPr>
          <p:cNvPr id="11" name="Oval 10">
            <a:extLst>
              <a:ext uri="{FF2B5EF4-FFF2-40B4-BE49-F238E27FC236}">
                <a16:creationId xmlns:a16="http://schemas.microsoft.com/office/drawing/2014/main" id="{882C72A5-1FA0-3A45-D24A-F216244B6E7D}"/>
              </a:ext>
            </a:extLst>
          </p:cNvPr>
          <p:cNvSpPr/>
          <p:nvPr/>
        </p:nvSpPr>
        <p:spPr>
          <a:xfrm>
            <a:off x="5317958" y="5310456"/>
            <a:ext cx="1618647" cy="1475528"/>
          </a:xfrm>
          <a:prstGeom prst="ellipse">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sp>
        <p:nvSpPr>
          <p:cNvPr id="12" name="Oval 11">
            <a:extLst>
              <a:ext uri="{FF2B5EF4-FFF2-40B4-BE49-F238E27FC236}">
                <a16:creationId xmlns:a16="http://schemas.microsoft.com/office/drawing/2014/main" id="{EB14374F-6AA3-585A-DE46-FBEDC9B97AC7}"/>
              </a:ext>
            </a:extLst>
          </p:cNvPr>
          <p:cNvSpPr/>
          <p:nvPr/>
        </p:nvSpPr>
        <p:spPr>
          <a:xfrm>
            <a:off x="4425215" y="3827804"/>
            <a:ext cx="1313849" cy="1234440"/>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sp>
        <p:nvSpPr>
          <p:cNvPr id="13" name="TextBox 12">
            <a:extLst>
              <a:ext uri="{FF2B5EF4-FFF2-40B4-BE49-F238E27FC236}">
                <a16:creationId xmlns:a16="http://schemas.microsoft.com/office/drawing/2014/main" id="{D805387D-F6D8-0537-FCC7-3691A83F42FB}"/>
              </a:ext>
            </a:extLst>
          </p:cNvPr>
          <p:cNvSpPr txBox="1"/>
          <p:nvPr/>
        </p:nvSpPr>
        <p:spPr>
          <a:xfrm>
            <a:off x="1831007" y="2565178"/>
            <a:ext cx="2268754" cy="954107"/>
          </a:xfrm>
          <a:prstGeom prst="rect">
            <a:avLst/>
          </a:prstGeom>
          <a:noFill/>
        </p:spPr>
        <p:txBody>
          <a:bodyPr wrap="square" rtlCol="0">
            <a:spAutoFit/>
          </a:bodyPr>
          <a:lstStyle/>
          <a:p>
            <a:pPr algn="ctr"/>
            <a:r>
              <a:rPr lang="en-IN" sz="2800" b="1" dirty="0">
                <a:solidFill>
                  <a:schemeClr val="bg1"/>
                </a:solidFill>
              </a:rPr>
              <a:t>DIGITAL </a:t>
            </a:r>
          </a:p>
          <a:p>
            <a:pPr algn="ctr"/>
            <a:r>
              <a:rPr lang="en-IN" sz="2800" b="1" dirty="0">
                <a:solidFill>
                  <a:schemeClr val="bg1"/>
                </a:solidFill>
              </a:rPr>
              <a:t>MARKETING</a:t>
            </a:r>
          </a:p>
        </p:txBody>
      </p:sp>
      <p:sp>
        <p:nvSpPr>
          <p:cNvPr id="14" name="TextBox 13">
            <a:extLst>
              <a:ext uri="{FF2B5EF4-FFF2-40B4-BE49-F238E27FC236}">
                <a16:creationId xmlns:a16="http://schemas.microsoft.com/office/drawing/2014/main" id="{2B4352EF-D59C-9EB5-DD47-F1DD6B0CAC6A}"/>
              </a:ext>
            </a:extLst>
          </p:cNvPr>
          <p:cNvSpPr txBox="1"/>
          <p:nvPr/>
        </p:nvSpPr>
        <p:spPr>
          <a:xfrm>
            <a:off x="5056472" y="2262597"/>
            <a:ext cx="1433561" cy="400110"/>
          </a:xfrm>
          <a:prstGeom prst="rect">
            <a:avLst/>
          </a:prstGeom>
          <a:noFill/>
        </p:spPr>
        <p:txBody>
          <a:bodyPr wrap="square" rtlCol="0">
            <a:spAutoFit/>
          </a:bodyPr>
          <a:lstStyle/>
          <a:p>
            <a:pPr algn="ctr"/>
            <a:r>
              <a:rPr lang="en-IN" sz="2000" b="1" dirty="0">
                <a:solidFill>
                  <a:schemeClr val="bg1"/>
                </a:solidFill>
              </a:rPr>
              <a:t>BRANDING</a:t>
            </a:r>
          </a:p>
        </p:txBody>
      </p:sp>
      <p:sp>
        <p:nvSpPr>
          <p:cNvPr id="15" name="TextBox 14">
            <a:extLst>
              <a:ext uri="{FF2B5EF4-FFF2-40B4-BE49-F238E27FC236}">
                <a16:creationId xmlns:a16="http://schemas.microsoft.com/office/drawing/2014/main" id="{EAB81FA4-70F4-0A65-D942-263DFA377603}"/>
              </a:ext>
            </a:extLst>
          </p:cNvPr>
          <p:cNvSpPr txBox="1"/>
          <p:nvPr/>
        </p:nvSpPr>
        <p:spPr>
          <a:xfrm>
            <a:off x="6405112" y="2957086"/>
            <a:ext cx="1433561" cy="707886"/>
          </a:xfrm>
          <a:prstGeom prst="rect">
            <a:avLst/>
          </a:prstGeom>
          <a:noFill/>
        </p:spPr>
        <p:txBody>
          <a:bodyPr wrap="square" rtlCol="0">
            <a:spAutoFit/>
          </a:bodyPr>
          <a:lstStyle/>
          <a:p>
            <a:pPr algn="ctr"/>
            <a:r>
              <a:rPr lang="en-IN" sz="2000" b="1" dirty="0">
                <a:solidFill>
                  <a:schemeClr val="bg1"/>
                </a:solidFill>
              </a:rPr>
              <a:t>SOCIAL</a:t>
            </a:r>
            <a:r>
              <a:rPr lang="en-IN" sz="2000" b="1" dirty="0"/>
              <a:t> </a:t>
            </a:r>
            <a:r>
              <a:rPr lang="en-IN" sz="2000" b="1" dirty="0">
                <a:solidFill>
                  <a:schemeClr val="bg1"/>
                </a:solidFill>
              </a:rPr>
              <a:t>MEDIA</a:t>
            </a:r>
          </a:p>
        </p:txBody>
      </p:sp>
      <p:sp>
        <p:nvSpPr>
          <p:cNvPr id="16" name="TextBox 15">
            <a:extLst>
              <a:ext uri="{FF2B5EF4-FFF2-40B4-BE49-F238E27FC236}">
                <a16:creationId xmlns:a16="http://schemas.microsoft.com/office/drawing/2014/main" id="{40133290-5490-E2FE-D186-F2E15D0BB3EA}"/>
              </a:ext>
            </a:extLst>
          </p:cNvPr>
          <p:cNvSpPr txBox="1"/>
          <p:nvPr/>
        </p:nvSpPr>
        <p:spPr>
          <a:xfrm>
            <a:off x="7497728" y="3961980"/>
            <a:ext cx="1614188" cy="646331"/>
          </a:xfrm>
          <a:prstGeom prst="rect">
            <a:avLst/>
          </a:prstGeom>
          <a:noFill/>
        </p:spPr>
        <p:txBody>
          <a:bodyPr wrap="square" rtlCol="0">
            <a:spAutoFit/>
          </a:bodyPr>
          <a:lstStyle/>
          <a:p>
            <a:pPr algn="ctr"/>
            <a:r>
              <a:rPr lang="en-IN" b="1" dirty="0">
                <a:solidFill>
                  <a:schemeClr val="bg1"/>
                </a:solidFill>
              </a:rPr>
              <a:t>CONTENT CREATION</a:t>
            </a:r>
          </a:p>
        </p:txBody>
      </p:sp>
      <p:sp>
        <p:nvSpPr>
          <p:cNvPr id="17" name="TextBox 16">
            <a:extLst>
              <a:ext uri="{FF2B5EF4-FFF2-40B4-BE49-F238E27FC236}">
                <a16:creationId xmlns:a16="http://schemas.microsoft.com/office/drawing/2014/main" id="{D0990FDC-8BDD-00D0-C624-5630E2CB7B22}"/>
              </a:ext>
            </a:extLst>
          </p:cNvPr>
          <p:cNvSpPr txBox="1"/>
          <p:nvPr/>
        </p:nvSpPr>
        <p:spPr>
          <a:xfrm>
            <a:off x="4257725" y="4079587"/>
            <a:ext cx="1648828" cy="646331"/>
          </a:xfrm>
          <a:prstGeom prst="rect">
            <a:avLst/>
          </a:prstGeom>
          <a:noFill/>
        </p:spPr>
        <p:txBody>
          <a:bodyPr wrap="square" rtlCol="0">
            <a:spAutoFit/>
          </a:bodyPr>
          <a:lstStyle/>
          <a:p>
            <a:pPr algn="ctr"/>
            <a:r>
              <a:rPr lang="en-IN" b="1" dirty="0">
                <a:solidFill>
                  <a:schemeClr val="bg1"/>
                </a:solidFill>
              </a:rPr>
              <a:t>EMAIL</a:t>
            </a:r>
            <a:r>
              <a:rPr lang="en-IN" b="1" dirty="0"/>
              <a:t> </a:t>
            </a:r>
            <a:r>
              <a:rPr lang="en-IN" b="1" dirty="0">
                <a:solidFill>
                  <a:schemeClr val="bg1"/>
                </a:solidFill>
              </a:rPr>
              <a:t>MARKETING</a:t>
            </a:r>
          </a:p>
        </p:txBody>
      </p:sp>
      <p:sp>
        <p:nvSpPr>
          <p:cNvPr id="18" name="TextBox 17">
            <a:extLst>
              <a:ext uri="{FF2B5EF4-FFF2-40B4-BE49-F238E27FC236}">
                <a16:creationId xmlns:a16="http://schemas.microsoft.com/office/drawing/2014/main" id="{621C3C77-F5B3-A9C6-550F-6587F35FCCB0}"/>
              </a:ext>
            </a:extLst>
          </p:cNvPr>
          <p:cNvSpPr txBox="1"/>
          <p:nvPr/>
        </p:nvSpPr>
        <p:spPr>
          <a:xfrm>
            <a:off x="3389045" y="5622546"/>
            <a:ext cx="1901491" cy="707886"/>
          </a:xfrm>
          <a:prstGeom prst="rect">
            <a:avLst/>
          </a:prstGeom>
          <a:noFill/>
        </p:spPr>
        <p:txBody>
          <a:bodyPr wrap="square" rtlCol="0">
            <a:spAutoFit/>
          </a:bodyPr>
          <a:lstStyle/>
          <a:p>
            <a:pPr algn="ctr"/>
            <a:r>
              <a:rPr lang="en-IN" sz="4000" b="1" dirty="0">
                <a:solidFill>
                  <a:schemeClr val="bg1"/>
                </a:solidFill>
              </a:rPr>
              <a:t>Photo</a:t>
            </a:r>
          </a:p>
        </p:txBody>
      </p:sp>
      <p:sp>
        <p:nvSpPr>
          <p:cNvPr id="19" name="TextBox 18">
            <a:extLst>
              <a:ext uri="{FF2B5EF4-FFF2-40B4-BE49-F238E27FC236}">
                <a16:creationId xmlns:a16="http://schemas.microsoft.com/office/drawing/2014/main" id="{7DBEBB13-5DF4-C87A-AC53-419BEDFF1A01}"/>
              </a:ext>
            </a:extLst>
          </p:cNvPr>
          <p:cNvSpPr txBox="1"/>
          <p:nvPr/>
        </p:nvSpPr>
        <p:spPr>
          <a:xfrm>
            <a:off x="5215287" y="5622546"/>
            <a:ext cx="1901491" cy="707886"/>
          </a:xfrm>
          <a:prstGeom prst="rect">
            <a:avLst/>
          </a:prstGeom>
          <a:noFill/>
        </p:spPr>
        <p:txBody>
          <a:bodyPr wrap="square" rtlCol="0">
            <a:spAutoFit/>
          </a:bodyPr>
          <a:lstStyle/>
          <a:p>
            <a:pPr algn="ctr"/>
            <a:r>
              <a:rPr lang="en-IN" sz="2000" b="1" dirty="0">
                <a:solidFill>
                  <a:schemeClr val="bg1"/>
                </a:solidFill>
              </a:rPr>
              <a:t>VIDEO PRODUCTION</a:t>
            </a:r>
          </a:p>
        </p:txBody>
      </p:sp>
      <p:sp>
        <p:nvSpPr>
          <p:cNvPr id="20" name="TextBox 19">
            <a:extLst>
              <a:ext uri="{FF2B5EF4-FFF2-40B4-BE49-F238E27FC236}">
                <a16:creationId xmlns:a16="http://schemas.microsoft.com/office/drawing/2014/main" id="{4994431F-D1FD-1601-08A8-4990352A55D4}"/>
              </a:ext>
            </a:extLst>
          </p:cNvPr>
          <p:cNvSpPr txBox="1"/>
          <p:nvPr/>
        </p:nvSpPr>
        <p:spPr>
          <a:xfrm>
            <a:off x="1799348" y="4956513"/>
            <a:ext cx="1901491" cy="830997"/>
          </a:xfrm>
          <a:prstGeom prst="rect">
            <a:avLst/>
          </a:prstGeom>
          <a:noFill/>
        </p:spPr>
        <p:txBody>
          <a:bodyPr wrap="square" rtlCol="0">
            <a:spAutoFit/>
          </a:bodyPr>
          <a:lstStyle/>
          <a:p>
            <a:pPr algn="ctr"/>
            <a:r>
              <a:rPr lang="en-IN" sz="2400" b="1" dirty="0">
                <a:solidFill>
                  <a:schemeClr val="bg1"/>
                </a:solidFill>
              </a:rPr>
              <a:t>WEB </a:t>
            </a:r>
          </a:p>
          <a:p>
            <a:pPr algn="ctr"/>
            <a:r>
              <a:rPr lang="en-IN" sz="2400" b="1" dirty="0">
                <a:solidFill>
                  <a:schemeClr val="bg1"/>
                </a:solidFill>
              </a:rPr>
              <a:t>DESIGN</a:t>
            </a:r>
          </a:p>
        </p:txBody>
      </p:sp>
      <p:sp>
        <p:nvSpPr>
          <p:cNvPr id="21" name="TextBox 20">
            <a:extLst>
              <a:ext uri="{FF2B5EF4-FFF2-40B4-BE49-F238E27FC236}">
                <a16:creationId xmlns:a16="http://schemas.microsoft.com/office/drawing/2014/main" id="{D795714C-BF8C-4D2D-B35A-D74C7E5B032A}"/>
              </a:ext>
            </a:extLst>
          </p:cNvPr>
          <p:cNvSpPr txBox="1"/>
          <p:nvPr/>
        </p:nvSpPr>
        <p:spPr>
          <a:xfrm>
            <a:off x="276476" y="5253464"/>
            <a:ext cx="1901490" cy="646331"/>
          </a:xfrm>
          <a:prstGeom prst="rect">
            <a:avLst/>
          </a:prstGeom>
          <a:noFill/>
        </p:spPr>
        <p:txBody>
          <a:bodyPr wrap="square" rtlCol="0">
            <a:spAutoFit/>
          </a:bodyPr>
          <a:lstStyle/>
          <a:p>
            <a:pPr algn="ctr"/>
            <a:r>
              <a:rPr lang="en-IN" b="1" dirty="0">
                <a:solidFill>
                  <a:schemeClr val="bg1"/>
                </a:solidFill>
              </a:rPr>
              <a:t>CUSTOMER</a:t>
            </a:r>
          </a:p>
          <a:p>
            <a:pPr algn="ctr"/>
            <a:r>
              <a:rPr lang="en-IN" b="1" dirty="0">
                <a:solidFill>
                  <a:schemeClr val="bg1"/>
                </a:solidFill>
              </a:rPr>
              <a:t>ENGAGEMENT</a:t>
            </a:r>
          </a:p>
        </p:txBody>
      </p:sp>
      <p:sp>
        <p:nvSpPr>
          <p:cNvPr id="22" name="TextBox 21">
            <a:extLst>
              <a:ext uri="{FF2B5EF4-FFF2-40B4-BE49-F238E27FC236}">
                <a16:creationId xmlns:a16="http://schemas.microsoft.com/office/drawing/2014/main" id="{03B7866E-3A14-9732-1610-3F4CEBA54411}"/>
              </a:ext>
            </a:extLst>
          </p:cNvPr>
          <p:cNvSpPr txBox="1"/>
          <p:nvPr/>
        </p:nvSpPr>
        <p:spPr>
          <a:xfrm>
            <a:off x="-102143" y="3919190"/>
            <a:ext cx="1901491" cy="523220"/>
          </a:xfrm>
          <a:prstGeom prst="rect">
            <a:avLst/>
          </a:prstGeom>
          <a:noFill/>
        </p:spPr>
        <p:txBody>
          <a:bodyPr wrap="square" rtlCol="0">
            <a:spAutoFit/>
          </a:bodyPr>
          <a:lstStyle/>
          <a:p>
            <a:pPr algn="ctr"/>
            <a:r>
              <a:rPr lang="en-IN" sz="1400" b="1" dirty="0">
                <a:solidFill>
                  <a:schemeClr val="bg1"/>
                </a:solidFill>
              </a:rPr>
              <a:t>FEEDBACK </a:t>
            </a:r>
          </a:p>
          <a:p>
            <a:pPr algn="ctr"/>
            <a:r>
              <a:rPr lang="en-IN" sz="1400" b="1" dirty="0">
                <a:solidFill>
                  <a:schemeClr val="bg1"/>
                </a:solidFill>
              </a:rPr>
              <a:t>INCORPORATION</a:t>
            </a:r>
          </a:p>
        </p:txBody>
      </p:sp>
      <p:cxnSp>
        <p:nvCxnSpPr>
          <p:cNvPr id="24" name="Straight Connector 23">
            <a:extLst>
              <a:ext uri="{FF2B5EF4-FFF2-40B4-BE49-F238E27FC236}">
                <a16:creationId xmlns:a16="http://schemas.microsoft.com/office/drawing/2014/main" id="{B1D729EC-EB25-8B19-D2DA-0AC56053B0C5}"/>
              </a:ext>
            </a:extLst>
          </p:cNvPr>
          <p:cNvCxnSpPr>
            <a:stCxn id="13" idx="3"/>
          </p:cNvCxnSpPr>
          <p:nvPr/>
        </p:nvCxnSpPr>
        <p:spPr>
          <a:xfrm flipV="1">
            <a:off x="4099761" y="2710864"/>
            <a:ext cx="1115526" cy="331368"/>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DB4851FA-7F94-717F-D324-4EB17C1E572A}"/>
              </a:ext>
            </a:extLst>
          </p:cNvPr>
          <p:cNvCxnSpPr/>
          <p:nvPr/>
        </p:nvCxnSpPr>
        <p:spPr>
          <a:xfrm>
            <a:off x="4074695" y="3429000"/>
            <a:ext cx="3554930" cy="854588"/>
          </a:xfrm>
          <a:prstGeom prst="line">
            <a:avLst/>
          </a:prstGeom>
          <a:ln>
            <a:solidFill>
              <a:schemeClr val="accent2">
                <a:lumMod val="50000"/>
              </a:schemeClr>
            </a:solidFill>
          </a:ln>
        </p:spPr>
        <p:style>
          <a:lnRef idx="3">
            <a:schemeClr val="accent2"/>
          </a:lnRef>
          <a:fillRef idx="0">
            <a:schemeClr val="accent2"/>
          </a:fillRef>
          <a:effectRef idx="2">
            <a:schemeClr val="accent2"/>
          </a:effectRef>
          <a:fontRef idx="minor">
            <a:schemeClr val="tx1"/>
          </a:fontRef>
        </p:style>
      </p:cxnSp>
      <p:cxnSp>
        <p:nvCxnSpPr>
          <p:cNvPr id="36" name="Straight Connector 35">
            <a:extLst>
              <a:ext uri="{FF2B5EF4-FFF2-40B4-BE49-F238E27FC236}">
                <a16:creationId xmlns:a16="http://schemas.microsoft.com/office/drawing/2014/main" id="{EB23415E-0D67-B023-814E-20BCAF582C5E}"/>
              </a:ext>
            </a:extLst>
          </p:cNvPr>
          <p:cNvCxnSpPr/>
          <p:nvPr/>
        </p:nvCxnSpPr>
        <p:spPr>
          <a:xfrm flipH="1" flipV="1">
            <a:off x="3241040" y="4058653"/>
            <a:ext cx="858721" cy="1323819"/>
          </a:xfrm>
          <a:prstGeom prst="line">
            <a:avLst/>
          </a:prstGeom>
          <a:ln>
            <a:solidFill>
              <a:schemeClr val="accent2">
                <a:lumMod val="50000"/>
              </a:schemeClr>
            </a:solidFill>
          </a:ln>
        </p:spPr>
        <p:style>
          <a:lnRef idx="3">
            <a:schemeClr val="accent6"/>
          </a:lnRef>
          <a:fillRef idx="0">
            <a:schemeClr val="accent6"/>
          </a:fillRef>
          <a:effectRef idx="2">
            <a:schemeClr val="accent6"/>
          </a:effectRef>
          <a:fontRef idx="minor">
            <a:schemeClr val="tx1"/>
          </a:fontRef>
        </p:style>
      </p:cxnSp>
      <p:cxnSp>
        <p:nvCxnSpPr>
          <p:cNvPr id="40" name="Straight Connector 39">
            <a:extLst>
              <a:ext uri="{FF2B5EF4-FFF2-40B4-BE49-F238E27FC236}">
                <a16:creationId xmlns:a16="http://schemas.microsoft.com/office/drawing/2014/main" id="{4270273D-CD8B-E07C-557B-C17C2EEDD761}"/>
              </a:ext>
            </a:extLst>
          </p:cNvPr>
          <p:cNvCxnSpPr>
            <a:cxnSpLocks/>
            <a:stCxn id="7" idx="7"/>
          </p:cNvCxnSpPr>
          <p:nvPr/>
        </p:nvCxnSpPr>
        <p:spPr>
          <a:xfrm flipV="1">
            <a:off x="1302715" y="3551620"/>
            <a:ext cx="734632" cy="295528"/>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45" name="Straight Connector 44">
            <a:extLst>
              <a:ext uri="{FF2B5EF4-FFF2-40B4-BE49-F238E27FC236}">
                <a16:creationId xmlns:a16="http://schemas.microsoft.com/office/drawing/2014/main" id="{107012F8-87E4-4184-6EBE-99A6FBDF1FCE}"/>
              </a:ext>
            </a:extLst>
          </p:cNvPr>
          <p:cNvCxnSpPr/>
          <p:nvPr/>
        </p:nvCxnSpPr>
        <p:spPr>
          <a:xfrm flipV="1">
            <a:off x="1495124" y="3919190"/>
            <a:ext cx="902636" cy="1143054"/>
          </a:xfrm>
          <a:prstGeom prst="line">
            <a:avLst/>
          </a:prstGeom>
          <a:ln>
            <a:solidFill>
              <a:schemeClr val="accent6">
                <a:lumMod val="50000"/>
              </a:schemeClr>
            </a:solidFill>
          </a:ln>
        </p:spPr>
        <p:style>
          <a:lnRef idx="3">
            <a:schemeClr val="accent6"/>
          </a:lnRef>
          <a:fillRef idx="0">
            <a:schemeClr val="accent6"/>
          </a:fillRef>
          <a:effectRef idx="2">
            <a:schemeClr val="accent6"/>
          </a:effectRef>
          <a:fontRef idx="minor">
            <a:schemeClr val="tx1"/>
          </a:fontRef>
        </p:style>
      </p:cxnSp>
      <p:sp>
        <p:nvSpPr>
          <p:cNvPr id="27" name="Title 1">
            <a:extLst>
              <a:ext uri="{FF2B5EF4-FFF2-40B4-BE49-F238E27FC236}">
                <a16:creationId xmlns:a16="http://schemas.microsoft.com/office/drawing/2014/main" id="{A989267F-77ED-78D2-DD0D-D47129C7D66F}"/>
              </a:ext>
            </a:extLst>
          </p:cNvPr>
          <p:cNvSpPr txBox="1">
            <a:spLocks/>
          </p:cNvSpPr>
          <p:nvPr/>
        </p:nvSpPr>
        <p:spPr>
          <a:xfrm>
            <a:off x="423512" y="365125"/>
            <a:ext cx="10930288" cy="1325563"/>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00" b="1" dirty="0">
                <a:solidFill>
                  <a:schemeClr val="bg1"/>
                </a:solidFill>
              </a:rPr>
              <a:t>Digital Marketing Consists:- </a:t>
            </a:r>
            <a:endParaRPr lang="en-IN" b="1" dirty="0">
              <a:solidFill>
                <a:schemeClr val="accent2">
                  <a:lumMod val="50000"/>
                </a:schemeClr>
              </a:solidFill>
            </a:endParaRPr>
          </a:p>
        </p:txBody>
      </p:sp>
    </p:spTree>
    <p:extLst>
      <p:ext uri="{BB962C8B-B14F-4D97-AF65-F5344CB8AC3E}">
        <p14:creationId xmlns:p14="http://schemas.microsoft.com/office/powerpoint/2010/main" val="91180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F2254D-304C-7806-D04D-AE1C150287C6}"/>
              </a:ext>
            </a:extLst>
          </p:cNvPr>
          <p:cNvSpPr txBox="1">
            <a:spLocks/>
          </p:cNvSpPr>
          <p:nvPr/>
        </p:nvSpPr>
        <p:spPr>
          <a:xfrm>
            <a:off x="718152" y="2766218"/>
            <a:ext cx="10930288" cy="1325563"/>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00" b="1" dirty="0">
                <a:solidFill>
                  <a:schemeClr val="bg1"/>
                </a:solidFill>
              </a:rPr>
              <a:t>Digital Marketing Process Flow</a:t>
            </a:r>
            <a:endParaRPr lang="en-IN" b="1" dirty="0">
              <a:solidFill>
                <a:schemeClr val="accent2">
                  <a:lumMod val="50000"/>
                </a:schemeClr>
              </a:solidFill>
            </a:endParaRPr>
          </a:p>
        </p:txBody>
      </p:sp>
    </p:spTree>
    <p:extLst>
      <p:ext uri="{BB962C8B-B14F-4D97-AF65-F5344CB8AC3E}">
        <p14:creationId xmlns:p14="http://schemas.microsoft.com/office/powerpoint/2010/main" val="4246059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Female Profile">
            <a:extLst>
              <a:ext uri="{FF2B5EF4-FFF2-40B4-BE49-F238E27FC236}">
                <a16:creationId xmlns:a16="http://schemas.microsoft.com/office/drawing/2014/main" id="{82C15828-A1A0-7213-8E8F-275A4E5C30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4323" y="442835"/>
            <a:ext cx="914400" cy="914400"/>
          </a:xfrm>
          <a:prstGeom prst="rect">
            <a:avLst/>
          </a:prstGeom>
        </p:spPr>
      </p:pic>
      <p:pic>
        <p:nvPicPr>
          <p:cNvPr id="7" name="Picture 6">
            <a:extLst>
              <a:ext uri="{FF2B5EF4-FFF2-40B4-BE49-F238E27FC236}">
                <a16:creationId xmlns:a16="http://schemas.microsoft.com/office/drawing/2014/main" id="{9ABC001E-8F8B-976E-6951-9633F0E56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532" y="2791746"/>
            <a:ext cx="839001" cy="252316"/>
          </a:xfrm>
          <a:prstGeom prst="rect">
            <a:avLst/>
          </a:prstGeom>
        </p:spPr>
      </p:pic>
      <p:pic>
        <p:nvPicPr>
          <p:cNvPr id="8" name="Picture 7">
            <a:extLst>
              <a:ext uri="{FF2B5EF4-FFF2-40B4-BE49-F238E27FC236}">
                <a16:creationId xmlns:a16="http://schemas.microsoft.com/office/drawing/2014/main" id="{D70F9383-BDA4-3243-7663-39C77A0028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532" y="3163792"/>
            <a:ext cx="761999" cy="452520"/>
          </a:xfrm>
          <a:prstGeom prst="rect">
            <a:avLst/>
          </a:prstGeom>
        </p:spPr>
      </p:pic>
      <p:pic>
        <p:nvPicPr>
          <p:cNvPr id="9" name="Picture 8">
            <a:extLst>
              <a:ext uri="{FF2B5EF4-FFF2-40B4-BE49-F238E27FC236}">
                <a16:creationId xmlns:a16="http://schemas.microsoft.com/office/drawing/2014/main" id="{2F44137E-CE23-2B2E-4420-7A2A57117B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9785" y="3770575"/>
            <a:ext cx="656121" cy="369299"/>
          </a:xfrm>
          <a:prstGeom prst="rect">
            <a:avLst/>
          </a:prstGeom>
        </p:spPr>
      </p:pic>
      <p:pic>
        <p:nvPicPr>
          <p:cNvPr id="11" name="Picture 10">
            <a:extLst>
              <a:ext uri="{FF2B5EF4-FFF2-40B4-BE49-F238E27FC236}">
                <a16:creationId xmlns:a16="http://schemas.microsoft.com/office/drawing/2014/main" id="{88E341C4-9BF1-1648-77CF-3273FF63E5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2483" y="3049085"/>
            <a:ext cx="802994" cy="802994"/>
          </a:xfrm>
          <a:prstGeom prst="rect">
            <a:avLst/>
          </a:prstGeom>
        </p:spPr>
      </p:pic>
      <p:sp>
        <p:nvSpPr>
          <p:cNvPr id="13" name="Rectangle 12">
            <a:extLst>
              <a:ext uri="{FF2B5EF4-FFF2-40B4-BE49-F238E27FC236}">
                <a16:creationId xmlns:a16="http://schemas.microsoft.com/office/drawing/2014/main" id="{E52E2AF0-A630-6F70-FB89-FE7D086A050E}"/>
              </a:ext>
            </a:extLst>
          </p:cNvPr>
          <p:cNvSpPr/>
          <p:nvPr/>
        </p:nvSpPr>
        <p:spPr>
          <a:xfrm>
            <a:off x="655668" y="2615334"/>
            <a:ext cx="1192757" cy="1686827"/>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14" name="Picture 13">
            <a:extLst>
              <a:ext uri="{FF2B5EF4-FFF2-40B4-BE49-F238E27FC236}">
                <a16:creationId xmlns:a16="http://schemas.microsoft.com/office/drawing/2014/main" id="{8C65047C-6FD9-E673-0E77-3C33561C54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3056" y="548570"/>
            <a:ext cx="516912" cy="516912"/>
          </a:xfrm>
          <a:prstGeom prst="rect">
            <a:avLst/>
          </a:prstGeom>
        </p:spPr>
      </p:pic>
      <p:pic>
        <p:nvPicPr>
          <p:cNvPr id="15" name="Picture 14">
            <a:extLst>
              <a:ext uri="{FF2B5EF4-FFF2-40B4-BE49-F238E27FC236}">
                <a16:creationId xmlns:a16="http://schemas.microsoft.com/office/drawing/2014/main" id="{C3E3E832-9CBF-5CB0-0990-FACDE3F5CE12}"/>
              </a:ext>
            </a:extLst>
          </p:cNvPr>
          <p:cNvPicPr>
            <a:picLocks noChangeAspect="1"/>
          </p:cNvPicPr>
          <p:nvPr/>
        </p:nvPicPr>
        <p:blipFill rotWithShape="1">
          <a:blip r:embed="rId9">
            <a:extLst>
              <a:ext uri="{28A0092B-C50C-407E-A947-70E740481C1C}">
                <a14:useLocalDpi xmlns:a14="http://schemas.microsoft.com/office/drawing/2010/main" val="0"/>
              </a:ext>
            </a:extLst>
          </a:blip>
          <a:srcRect l="29306" t="10834" r="27777" b="15555"/>
          <a:stretch/>
        </p:blipFill>
        <p:spPr>
          <a:xfrm>
            <a:off x="4961346" y="488821"/>
            <a:ext cx="659623" cy="636409"/>
          </a:xfrm>
          <a:prstGeom prst="rect">
            <a:avLst/>
          </a:prstGeom>
        </p:spPr>
      </p:pic>
      <p:pic>
        <p:nvPicPr>
          <p:cNvPr id="1026" name="Picture 2" descr="Whatsapp logo set in six different versions in a flat design">
            <a:extLst>
              <a:ext uri="{FF2B5EF4-FFF2-40B4-BE49-F238E27FC236}">
                <a16:creationId xmlns:a16="http://schemas.microsoft.com/office/drawing/2014/main" id="{A248D82E-06CE-9C9D-3133-FA229AED9BE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0867" t="19607" r="35499" b="21867"/>
          <a:stretch/>
        </p:blipFill>
        <p:spPr bwMode="auto">
          <a:xfrm>
            <a:off x="4177621" y="1589060"/>
            <a:ext cx="667781" cy="63640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9FFA66E-2FAD-9F21-95DE-120A3EAB56E9}"/>
              </a:ext>
            </a:extLst>
          </p:cNvPr>
          <p:cNvSpPr/>
          <p:nvPr/>
        </p:nvSpPr>
        <p:spPr>
          <a:xfrm>
            <a:off x="8786998" y="5236773"/>
            <a:ext cx="1960343" cy="1533431"/>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Prepaid Orders</a:t>
            </a:r>
            <a:r>
              <a:rPr lang="en-US" sz="1400" dirty="0">
                <a:solidFill>
                  <a:schemeClr val="tx1"/>
                </a:solidFill>
              </a:rPr>
              <a:t>: Online payment through payment gateways, UPI, wallets etc. </a:t>
            </a:r>
          </a:p>
          <a:p>
            <a:r>
              <a:rPr lang="en-US" sz="1400" b="1" dirty="0">
                <a:solidFill>
                  <a:schemeClr val="tx1"/>
                </a:solidFill>
              </a:rPr>
              <a:t>Post Paid Orders: </a:t>
            </a:r>
            <a:r>
              <a:rPr lang="en-US" sz="1400" dirty="0">
                <a:solidFill>
                  <a:schemeClr val="tx1"/>
                </a:solidFill>
              </a:rPr>
              <a:t>Cash on Delivery (COD)</a:t>
            </a:r>
          </a:p>
        </p:txBody>
      </p:sp>
      <p:pic>
        <p:nvPicPr>
          <p:cNvPr id="21" name="Graphic 20" descr="Chat">
            <a:extLst>
              <a:ext uri="{FF2B5EF4-FFF2-40B4-BE49-F238E27FC236}">
                <a16:creationId xmlns:a16="http://schemas.microsoft.com/office/drawing/2014/main" id="{A40E7BE1-1293-4319-AAD1-C9BDC8C3B9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53949" y="1934843"/>
            <a:ext cx="914400" cy="914400"/>
          </a:xfrm>
          <a:prstGeom prst="rect">
            <a:avLst/>
          </a:prstGeom>
        </p:spPr>
      </p:pic>
      <p:sp>
        <p:nvSpPr>
          <p:cNvPr id="22" name="TextBox 21">
            <a:extLst>
              <a:ext uri="{FF2B5EF4-FFF2-40B4-BE49-F238E27FC236}">
                <a16:creationId xmlns:a16="http://schemas.microsoft.com/office/drawing/2014/main" id="{2A56A96A-D92E-D641-6017-8B6387A22FCD}"/>
              </a:ext>
            </a:extLst>
          </p:cNvPr>
          <p:cNvSpPr txBox="1"/>
          <p:nvPr/>
        </p:nvSpPr>
        <p:spPr>
          <a:xfrm>
            <a:off x="10435990" y="2632902"/>
            <a:ext cx="1540042" cy="461665"/>
          </a:xfrm>
          <a:prstGeom prst="rect">
            <a:avLst/>
          </a:prstGeom>
          <a:noFill/>
        </p:spPr>
        <p:txBody>
          <a:bodyPr wrap="square" rtlCol="0">
            <a:spAutoFit/>
          </a:bodyPr>
          <a:lstStyle/>
          <a:p>
            <a:pPr algn="ctr"/>
            <a:r>
              <a:rPr lang="en-IN" sz="1200" b="1" dirty="0"/>
              <a:t>Order through DM’s/ associated websites </a:t>
            </a:r>
          </a:p>
        </p:txBody>
      </p:sp>
      <p:pic>
        <p:nvPicPr>
          <p:cNvPr id="24" name="Graphic 23" descr="Briefcase">
            <a:extLst>
              <a:ext uri="{FF2B5EF4-FFF2-40B4-BE49-F238E27FC236}">
                <a16:creationId xmlns:a16="http://schemas.microsoft.com/office/drawing/2014/main" id="{C328326A-B15D-CC62-9611-4B074EAACFB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45574" y="5463901"/>
            <a:ext cx="651008" cy="651008"/>
          </a:xfrm>
          <a:prstGeom prst="rect">
            <a:avLst/>
          </a:prstGeom>
        </p:spPr>
      </p:pic>
      <p:pic>
        <p:nvPicPr>
          <p:cNvPr id="26" name="Graphic 25" descr="Smiling face with no fill">
            <a:extLst>
              <a:ext uri="{FF2B5EF4-FFF2-40B4-BE49-F238E27FC236}">
                <a16:creationId xmlns:a16="http://schemas.microsoft.com/office/drawing/2014/main" id="{BC7E6EFF-E8A7-ECA8-099E-4609C109E20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61961" y="2957648"/>
            <a:ext cx="1344513" cy="1344513"/>
          </a:xfrm>
          <a:prstGeom prst="rect">
            <a:avLst/>
          </a:prstGeom>
        </p:spPr>
      </p:pic>
      <p:pic>
        <p:nvPicPr>
          <p:cNvPr id="28" name="Graphic 27" descr="Box">
            <a:extLst>
              <a:ext uri="{FF2B5EF4-FFF2-40B4-BE49-F238E27FC236}">
                <a16:creationId xmlns:a16="http://schemas.microsoft.com/office/drawing/2014/main" id="{44A76BB9-8158-DEF0-7151-CA1BC1CBE29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76748" y="5493016"/>
            <a:ext cx="621893" cy="621893"/>
          </a:xfrm>
          <a:prstGeom prst="rect">
            <a:avLst/>
          </a:prstGeom>
        </p:spPr>
      </p:pic>
      <p:pic>
        <p:nvPicPr>
          <p:cNvPr id="30" name="Graphic 29" descr="Box trolley">
            <a:extLst>
              <a:ext uri="{FF2B5EF4-FFF2-40B4-BE49-F238E27FC236}">
                <a16:creationId xmlns:a16="http://schemas.microsoft.com/office/drawing/2014/main" id="{2C860294-8D91-B308-E090-B3CBC0ACD52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747341" y="3289253"/>
            <a:ext cx="802994" cy="802994"/>
          </a:xfrm>
          <a:prstGeom prst="rect">
            <a:avLst/>
          </a:prstGeom>
        </p:spPr>
      </p:pic>
      <p:sp>
        <p:nvSpPr>
          <p:cNvPr id="31" name="TextBox 30">
            <a:extLst>
              <a:ext uri="{FF2B5EF4-FFF2-40B4-BE49-F238E27FC236}">
                <a16:creationId xmlns:a16="http://schemas.microsoft.com/office/drawing/2014/main" id="{0566D3A4-8A9E-8F6F-A514-E15A75FC6725}"/>
              </a:ext>
            </a:extLst>
          </p:cNvPr>
          <p:cNvSpPr txBox="1"/>
          <p:nvPr/>
        </p:nvSpPr>
        <p:spPr>
          <a:xfrm>
            <a:off x="4810853" y="6122503"/>
            <a:ext cx="1960343" cy="738664"/>
          </a:xfrm>
          <a:prstGeom prst="rect">
            <a:avLst/>
          </a:prstGeom>
          <a:noFill/>
        </p:spPr>
        <p:txBody>
          <a:bodyPr wrap="square" rtlCol="0">
            <a:spAutoFit/>
          </a:bodyPr>
          <a:lstStyle/>
          <a:p>
            <a:r>
              <a:rPr lang="en-IN" sz="1400" b="1" dirty="0">
                <a:solidFill>
                  <a:schemeClr val="accent2">
                    <a:lumMod val="50000"/>
                  </a:schemeClr>
                </a:solidFill>
              </a:rPr>
              <a:t>Logistics Partners engaged by the eMarketing Platforms</a:t>
            </a:r>
          </a:p>
        </p:txBody>
      </p:sp>
      <p:grpSp>
        <p:nvGrpSpPr>
          <p:cNvPr id="35" name="Group 34">
            <a:extLst>
              <a:ext uri="{FF2B5EF4-FFF2-40B4-BE49-F238E27FC236}">
                <a16:creationId xmlns:a16="http://schemas.microsoft.com/office/drawing/2014/main" id="{87B9B73B-6B1F-348D-F2D4-86759D9B74DD}"/>
              </a:ext>
            </a:extLst>
          </p:cNvPr>
          <p:cNvGrpSpPr/>
          <p:nvPr/>
        </p:nvGrpSpPr>
        <p:grpSpPr>
          <a:xfrm>
            <a:off x="9089752" y="4653337"/>
            <a:ext cx="763906" cy="621893"/>
            <a:chOff x="5830398" y="2919071"/>
            <a:chExt cx="802994" cy="748154"/>
          </a:xfrm>
        </p:grpSpPr>
        <p:sp>
          <p:nvSpPr>
            <p:cNvPr id="34" name="Oval 33">
              <a:extLst>
                <a:ext uri="{FF2B5EF4-FFF2-40B4-BE49-F238E27FC236}">
                  <a16:creationId xmlns:a16="http://schemas.microsoft.com/office/drawing/2014/main" id="{392EE514-29D1-4C21-F7A1-B0E52B3365F8}"/>
                </a:ext>
              </a:extLst>
            </p:cNvPr>
            <p:cNvSpPr/>
            <p:nvPr/>
          </p:nvSpPr>
          <p:spPr>
            <a:xfrm>
              <a:off x="5830398" y="2919071"/>
              <a:ext cx="802994" cy="74815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Graphic 32" descr="Rupee">
              <a:extLst>
                <a:ext uri="{FF2B5EF4-FFF2-40B4-BE49-F238E27FC236}">
                  <a16:creationId xmlns:a16="http://schemas.microsoft.com/office/drawing/2014/main" id="{3E6F8B4C-033B-3F7E-1C39-2A4B803754C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906297" y="2994373"/>
              <a:ext cx="651196" cy="651196"/>
            </a:xfrm>
            <a:prstGeom prst="rect">
              <a:avLst/>
            </a:prstGeom>
          </p:spPr>
        </p:pic>
      </p:grpSp>
      <p:sp>
        <p:nvSpPr>
          <p:cNvPr id="36" name="Rectangle 35">
            <a:extLst>
              <a:ext uri="{FF2B5EF4-FFF2-40B4-BE49-F238E27FC236}">
                <a16:creationId xmlns:a16="http://schemas.microsoft.com/office/drawing/2014/main" id="{604B87A1-3712-279A-68C2-7F8B25A04095}"/>
              </a:ext>
            </a:extLst>
          </p:cNvPr>
          <p:cNvSpPr/>
          <p:nvPr/>
        </p:nvSpPr>
        <p:spPr>
          <a:xfrm>
            <a:off x="6424145" y="366165"/>
            <a:ext cx="3047559" cy="1145462"/>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Organic content</a:t>
            </a:r>
            <a:r>
              <a:rPr lang="en-US" sz="1400" dirty="0">
                <a:solidFill>
                  <a:schemeClr val="tx1"/>
                </a:solidFill>
              </a:rPr>
              <a:t>: Photo’s, videos, reels</a:t>
            </a:r>
          </a:p>
          <a:p>
            <a:r>
              <a:rPr lang="en-US" sz="1400" b="1" dirty="0">
                <a:solidFill>
                  <a:schemeClr val="tx1"/>
                </a:solidFill>
              </a:rPr>
              <a:t>Paid Content</a:t>
            </a:r>
            <a:r>
              <a:rPr lang="en-US" sz="1400" dirty="0">
                <a:solidFill>
                  <a:schemeClr val="tx1"/>
                </a:solidFill>
              </a:rPr>
              <a:t>: Instagram ads, stories ads, influencer marketing</a:t>
            </a:r>
          </a:p>
          <a:p>
            <a:r>
              <a:rPr lang="en-US" sz="1400" b="1" dirty="0">
                <a:solidFill>
                  <a:schemeClr val="tx1"/>
                </a:solidFill>
              </a:rPr>
              <a:t>Shopping tools</a:t>
            </a:r>
            <a:r>
              <a:rPr lang="en-US" sz="1400" dirty="0">
                <a:solidFill>
                  <a:schemeClr val="tx1"/>
                </a:solidFill>
              </a:rPr>
              <a:t>: Shop tab, product tab and catalog, live shopping etc.</a:t>
            </a:r>
            <a:endParaRPr lang="en-IN" sz="1400" dirty="0">
              <a:solidFill>
                <a:schemeClr val="tx1"/>
              </a:solidFill>
            </a:endParaRPr>
          </a:p>
        </p:txBody>
      </p:sp>
      <p:sp>
        <p:nvSpPr>
          <p:cNvPr id="37" name="TextBox 36">
            <a:extLst>
              <a:ext uri="{FF2B5EF4-FFF2-40B4-BE49-F238E27FC236}">
                <a16:creationId xmlns:a16="http://schemas.microsoft.com/office/drawing/2014/main" id="{3257EC01-8879-7EA0-AF4B-31C12B69ED6D}"/>
              </a:ext>
            </a:extLst>
          </p:cNvPr>
          <p:cNvSpPr txBox="1"/>
          <p:nvPr/>
        </p:nvSpPr>
        <p:spPr>
          <a:xfrm>
            <a:off x="10355113" y="3935819"/>
            <a:ext cx="1960343" cy="738664"/>
          </a:xfrm>
          <a:prstGeom prst="rect">
            <a:avLst/>
          </a:prstGeom>
          <a:noFill/>
        </p:spPr>
        <p:txBody>
          <a:bodyPr wrap="square" rtlCol="0">
            <a:spAutoFit/>
          </a:bodyPr>
          <a:lstStyle/>
          <a:p>
            <a:r>
              <a:rPr lang="en-IN" sz="1400" b="1" dirty="0">
                <a:solidFill>
                  <a:schemeClr val="accent2">
                    <a:lumMod val="50000"/>
                  </a:schemeClr>
                </a:solidFill>
              </a:rPr>
              <a:t>Engage Logistic Partner for pickup and delivery of product</a:t>
            </a:r>
          </a:p>
        </p:txBody>
      </p:sp>
      <p:sp>
        <p:nvSpPr>
          <p:cNvPr id="38" name="TextBox 37">
            <a:extLst>
              <a:ext uri="{FF2B5EF4-FFF2-40B4-BE49-F238E27FC236}">
                <a16:creationId xmlns:a16="http://schemas.microsoft.com/office/drawing/2014/main" id="{8046F712-EDCD-0F2B-506D-CE3F8FAD9A1B}"/>
              </a:ext>
            </a:extLst>
          </p:cNvPr>
          <p:cNvSpPr txBox="1"/>
          <p:nvPr/>
        </p:nvSpPr>
        <p:spPr>
          <a:xfrm>
            <a:off x="1501057" y="6060586"/>
            <a:ext cx="1540042" cy="461665"/>
          </a:xfrm>
          <a:prstGeom prst="rect">
            <a:avLst/>
          </a:prstGeom>
          <a:noFill/>
        </p:spPr>
        <p:txBody>
          <a:bodyPr wrap="square" rtlCol="0">
            <a:spAutoFit/>
          </a:bodyPr>
          <a:lstStyle/>
          <a:p>
            <a:pPr algn="ctr"/>
            <a:r>
              <a:rPr lang="en-IN" sz="1200" b="1" dirty="0"/>
              <a:t>Direct</a:t>
            </a:r>
          </a:p>
          <a:p>
            <a:pPr algn="ctr"/>
            <a:r>
              <a:rPr lang="en-IN" sz="1200" b="1" dirty="0"/>
              <a:t> Procurement </a:t>
            </a:r>
          </a:p>
        </p:txBody>
      </p:sp>
      <p:sp>
        <p:nvSpPr>
          <p:cNvPr id="39" name="TextBox 38">
            <a:extLst>
              <a:ext uri="{FF2B5EF4-FFF2-40B4-BE49-F238E27FC236}">
                <a16:creationId xmlns:a16="http://schemas.microsoft.com/office/drawing/2014/main" id="{6F28E740-EB72-464D-46B5-610143AC48B2}"/>
              </a:ext>
            </a:extLst>
          </p:cNvPr>
          <p:cNvSpPr txBox="1"/>
          <p:nvPr/>
        </p:nvSpPr>
        <p:spPr>
          <a:xfrm>
            <a:off x="326256" y="6060586"/>
            <a:ext cx="1540042" cy="461665"/>
          </a:xfrm>
          <a:prstGeom prst="rect">
            <a:avLst/>
          </a:prstGeom>
          <a:noFill/>
        </p:spPr>
        <p:txBody>
          <a:bodyPr wrap="square" rtlCol="0">
            <a:spAutoFit/>
          </a:bodyPr>
          <a:lstStyle/>
          <a:p>
            <a:pPr algn="ctr"/>
            <a:r>
              <a:rPr lang="en-IN" sz="1200" b="1" dirty="0"/>
              <a:t>Order through e-Market Platform </a:t>
            </a:r>
          </a:p>
        </p:txBody>
      </p:sp>
      <p:pic>
        <p:nvPicPr>
          <p:cNvPr id="40" name="Graphic 39" descr="Box trolley">
            <a:extLst>
              <a:ext uri="{FF2B5EF4-FFF2-40B4-BE49-F238E27FC236}">
                <a16:creationId xmlns:a16="http://schemas.microsoft.com/office/drawing/2014/main" id="{E850284F-AAE3-ECCF-F30E-392EB635613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103779" y="5482220"/>
            <a:ext cx="738664" cy="738664"/>
          </a:xfrm>
          <a:prstGeom prst="rect">
            <a:avLst/>
          </a:prstGeom>
        </p:spPr>
      </p:pic>
      <p:cxnSp>
        <p:nvCxnSpPr>
          <p:cNvPr id="42" name="Straight Arrow Connector 41">
            <a:extLst>
              <a:ext uri="{FF2B5EF4-FFF2-40B4-BE49-F238E27FC236}">
                <a16:creationId xmlns:a16="http://schemas.microsoft.com/office/drawing/2014/main" id="{617595B9-C6A5-9716-0301-F7EAAC5C5C6B}"/>
              </a:ext>
            </a:extLst>
          </p:cNvPr>
          <p:cNvCxnSpPr>
            <a:cxnSpLocks/>
            <a:stCxn id="3" idx="3"/>
          </p:cNvCxnSpPr>
          <p:nvPr/>
        </p:nvCxnSpPr>
        <p:spPr>
          <a:xfrm>
            <a:off x="1718723" y="900035"/>
            <a:ext cx="186890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673014C-AA7A-8DFE-B428-4B2B6C297445}"/>
              </a:ext>
            </a:extLst>
          </p:cNvPr>
          <p:cNvSpPr/>
          <p:nvPr/>
        </p:nvSpPr>
        <p:spPr>
          <a:xfrm>
            <a:off x="4105025" y="364265"/>
            <a:ext cx="1540042" cy="858084"/>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4" name="Rectangle 43">
            <a:extLst>
              <a:ext uri="{FF2B5EF4-FFF2-40B4-BE49-F238E27FC236}">
                <a16:creationId xmlns:a16="http://schemas.microsoft.com/office/drawing/2014/main" id="{10B42FD2-652C-46AD-C0C4-53AE031754DA}"/>
              </a:ext>
            </a:extLst>
          </p:cNvPr>
          <p:cNvSpPr/>
          <p:nvPr/>
        </p:nvSpPr>
        <p:spPr>
          <a:xfrm>
            <a:off x="6424144" y="1665467"/>
            <a:ext cx="3047559" cy="648959"/>
          </a:xfrm>
          <a:prstGeom prst="rect">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Content</a:t>
            </a:r>
            <a:r>
              <a:rPr lang="en-US" sz="1400" dirty="0">
                <a:solidFill>
                  <a:schemeClr val="tx1"/>
                </a:solidFill>
              </a:rPr>
              <a:t>: Photo’s, videos, Content with product Description through chat groups (Direct User Interaction)</a:t>
            </a:r>
            <a:endParaRPr lang="en-IN" sz="1400" dirty="0">
              <a:solidFill>
                <a:schemeClr val="tx1"/>
              </a:solidFill>
            </a:endParaRPr>
          </a:p>
        </p:txBody>
      </p:sp>
      <p:cxnSp>
        <p:nvCxnSpPr>
          <p:cNvPr id="45" name="Straight Arrow Connector 44">
            <a:extLst>
              <a:ext uri="{FF2B5EF4-FFF2-40B4-BE49-F238E27FC236}">
                <a16:creationId xmlns:a16="http://schemas.microsoft.com/office/drawing/2014/main" id="{F0FDF987-59BA-BF2A-04DC-44C222274156}"/>
              </a:ext>
            </a:extLst>
          </p:cNvPr>
          <p:cNvCxnSpPr>
            <a:cxnSpLocks/>
          </p:cNvCxnSpPr>
          <p:nvPr/>
        </p:nvCxnSpPr>
        <p:spPr>
          <a:xfrm>
            <a:off x="5693192" y="871534"/>
            <a:ext cx="693820" cy="88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B6725B6-4F55-E6B3-27DB-F617FC276854}"/>
              </a:ext>
            </a:extLst>
          </p:cNvPr>
          <p:cNvCxnSpPr>
            <a:cxnSpLocks/>
          </p:cNvCxnSpPr>
          <p:nvPr/>
        </p:nvCxnSpPr>
        <p:spPr>
          <a:xfrm flipV="1">
            <a:off x="4927149" y="1907264"/>
            <a:ext cx="1459863" cy="91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7A6D9D8-B5F8-25BD-2E7C-D12835E7B091}"/>
              </a:ext>
            </a:extLst>
          </p:cNvPr>
          <p:cNvCxnSpPr/>
          <p:nvPr/>
        </p:nvCxnSpPr>
        <p:spPr>
          <a:xfrm>
            <a:off x="3932571" y="364265"/>
            <a:ext cx="0" cy="183600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7B50DA27-4FEA-1A2B-E460-A072DF7440E3}"/>
              </a:ext>
            </a:extLst>
          </p:cNvPr>
          <p:cNvCxnSpPr>
            <a:cxnSpLocks/>
          </p:cNvCxnSpPr>
          <p:nvPr/>
        </p:nvCxnSpPr>
        <p:spPr>
          <a:xfrm>
            <a:off x="9692822" y="769931"/>
            <a:ext cx="693820" cy="88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AC93F69-E9F4-A738-4D1B-BA796FC1EFD6}"/>
              </a:ext>
            </a:extLst>
          </p:cNvPr>
          <p:cNvCxnSpPr/>
          <p:nvPr/>
        </p:nvCxnSpPr>
        <p:spPr>
          <a:xfrm>
            <a:off x="9471703" y="415092"/>
            <a:ext cx="0" cy="183600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1F48691E-82C5-6ABA-1FEC-FEA1348B477B}"/>
              </a:ext>
            </a:extLst>
          </p:cNvPr>
          <p:cNvCxnSpPr>
            <a:cxnSpLocks/>
          </p:cNvCxnSpPr>
          <p:nvPr/>
        </p:nvCxnSpPr>
        <p:spPr>
          <a:xfrm flipH="1">
            <a:off x="11307018" y="3052391"/>
            <a:ext cx="18492" cy="43769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7" name="Arrow: Bent-Up 56">
            <a:extLst>
              <a:ext uri="{FF2B5EF4-FFF2-40B4-BE49-F238E27FC236}">
                <a16:creationId xmlns:a16="http://schemas.microsoft.com/office/drawing/2014/main" id="{97E4D87B-B51C-7234-A652-054584789C97}"/>
              </a:ext>
            </a:extLst>
          </p:cNvPr>
          <p:cNvSpPr/>
          <p:nvPr/>
        </p:nvSpPr>
        <p:spPr>
          <a:xfrm rot="5400000" flipV="1">
            <a:off x="10153581" y="5266747"/>
            <a:ext cx="1961915" cy="401498"/>
          </a:xfrm>
          <a:prstGeom prst="bentUpArrow">
            <a:avLst>
              <a:gd name="adj1" fmla="val 25000"/>
              <a:gd name="adj2" fmla="val 25000"/>
              <a:gd name="adj3"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8" name="Straight Arrow Connector 57">
            <a:extLst>
              <a:ext uri="{FF2B5EF4-FFF2-40B4-BE49-F238E27FC236}">
                <a16:creationId xmlns:a16="http://schemas.microsoft.com/office/drawing/2014/main" id="{31EBA65B-9DBB-58BC-D920-13A7F72B0103}"/>
              </a:ext>
            </a:extLst>
          </p:cNvPr>
          <p:cNvCxnSpPr>
            <a:cxnSpLocks/>
          </p:cNvCxnSpPr>
          <p:nvPr/>
        </p:nvCxnSpPr>
        <p:spPr>
          <a:xfrm>
            <a:off x="6665850" y="6225481"/>
            <a:ext cx="201189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0" name="Arrow: Bent-Up 59">
            <a:extLst>
              <a:ext uri="{FF2B5EF4-FFF2-40B4-BE49-F238E27FC236}">
                <a16:creationId xmlns:a16="http://schemas.microsoft.com/office/drawing/2014/main" id="{BA182737-AA0A-634A-F8B9-D02975EAF4EC}"/>
              </a:ext>
            </a:extLst>
          </p:cNvPr>
          <p:cNvSpPr/>
          <p:nvPr/>
        </p:nvSpPr>
        <p:spPr>
          <a:xfrm rot="5400000">
            <a:off x="2814769" y="5235430"/>
            <a:ext cx="308309" cy="2761239"/>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1" name="Straight Arrow Connector 60">
            <a:extLst>
              <a:ext uri="{FF2B5EF4-FFF2-40B4-BE49-F238E27FC236}">
                <a16:creationId xmlns:a16="http://schemas.microsoft.com/office/drawing/2014/main" id="{77B59FFA-A002-F051-EC3B-E63AAE28D9E9}"/>
              </a:ext>
            </a:extLst>
          </p:cNvPr>
          <p:cNvCxnSpPr>
            <a:cxnSpLocks/>
          </p:cNvCxnSpPr>
          <p:nvPr/>
        </p:nvCxnSpPr>
        <p:spPr>
          <a:xfrm>
            <a:off x="994677" y="4337028"/>
            <a:ext cx="5121" cy="11559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509FCF2-5CAD-7FE0-0D8B-8B3C8D1090A4}"/>
              </a:ext>
            </a:extLst>
          </p:cNvPr>
          <p:cNvCxnSpPr>
            <a:cxnSpLocks/>
          </p:cNvCxnSpPr>
          <p:nvPr/>
        </p:nvCxnSpPr>
        <p:spPr>
          <a:xfrm flipH="1" flipV="1">
            <a:off x="6858963" y="4176358"/>
            <a:ext cx="2302993" cy="4716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7B3878A8-0768-2EA6-4345-7E7DFD93FF20}"/>
              </a:ext>
            </a:extLst>
          </p:cNvPr>
          <p:cNvCxnSpPr>
            <a:cxnSpLocks/>
          </p:cNvCxnSpPr>
          <p:nvPr/>
        </p:nvCxnSpPr>
        <p:spPr>
          <a:xfrm>
            <a:off x="2271078" y="3928974"/>
            <a:ext cx="0" cy="15349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51A61F0C-506C-7CC8-397E-3B8E7A02C90C}"/>
              </a:ext>
            </a:extLst>
          </p:cNvPr>
          <p:cNvCxnSpPr>
            <a:cxnSpLocks/>
          </p:cNvCxnSpPr>
          <p:nvPr/>
        </p:nvCxnSpPr>
        <p:spPr>
          <a:xfrm>
            <a:off x="1187963" y="1536061"/>
            <a:ext cx="0" cy="7242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33" name="TextBox 1032">
            <a:extLst>
              <a:ext uri="{FF2B5EF4-FFF2-40B4-BE49-F238E27FC236}">
                <a16:creationId xmlns:a16="http://schemas.microsoft.com/office/drawing/2014/main" id="{CB801FF1-1FC6-C029-1F26-3B80FDFDF736}"/>
              </a:ext>
            </a:extLst>
          </p:cNvPr>
          <p:cNvSpPr txBox="1"/>
          <p:nvPr/>
        </p:nvSpPr>
        <p:spPr>
          <a:xfrm>
            <a:off x="528620" y="1211428"/>
            <a:ext cx="1540042" cy="276999"/>
          </a:xfrm>
          <a:prstGeom prst="rect">
            <a:avLst/>
          </a:prstGeom>
          <a:noFill/>
        </p:spPr>
        <p:txBody>
          <a:bodyPr wrap="square" rtlCol="0">
            <a:spAutoFit/>
          </a:bodyPr>
          <a:lstStyle/>
          <a:p>
            <a:pPr algn="ctr"/>
            <a:r>
              <a:rPr lang="en-IN" sz="1200" b="1" dirty="0"/>
              <a:t>SHG with a product </a:t>
            </a:r>
          </a:p>
        </p:txBody>
      </p:sp>
      <p:pic>
        <p:nvPicPr>
          <p:cNvPr id="1035" name="Graphic 1034" descr="Group">
            <a:extLst>
              <a:ext uri="{FF2B5EF4-FFF2-40B4-BE49-F238E27FC236}">
                <a16:creationId xmlns:a16="http://schemas.microsoft.com/office/drawing/2014/main" id="{0932E4BE-A6BC-C99C-46F2-67AF36EA908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476589" y="307949"/>
            <a:ext cx="914400" cy="914400"/>
          </a:xfrm>
          <a:prstGeom prst="rect">
            <a:avLst/>
          </a:prstGeom>
        </p:spPr>
      </p:pic>
      <p:pic>
        <p:nvPicPr>
          <p:cNvPr id="1036" name="Graphic 1035" descr="Group">
            <a:extLst>
              <a:ext uri="{FF2B5EF4-FFF2-40B4-BE49-F238E27FC236}">
                <a16:creationId xmlns:a16="http://schemas.microsoft.com/office/drawing/2014/main" id="{4F5D7B93-5972-0184-2540-B10173D68E0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274684" y="321554"/>
            <a:ext cx="914400" cy="914400"/>
          </a:xfrm>
          <a:prstGeom prst="rect">
            <a:avLst/>
          </a:prstGeom>
        </p:spPr>
      </p:pic>
      <p:sp>
        <p:nvSpPr>
          <p:cNvPr id="1038" name="TextBox 1037">
            <a:extLst>
              <a:ext uri="{FF2B5EF4-FFF2-40B4-BE49-F238E27FC236}">
                <a16:creationId xmlns:a16="http://schemas.microsoft.com/office/drawing/2014/main" id="{BE045F13-C8C5-E68A-C280-1479C62346B5}"/>
              </a:ext>
            </a:extLst>
          </p:cNvPr>
          <p:cNvSpPr txBox="1"/>
          <p:nvPr/>
        </p:nvSpPr>
        <p:spPr>
          <a:xfrm>
            <a:off x="10504663" y="1012543"/>
            <a:ext cx="1540042" cy="523220"/>
          </a:xfrm>
          <a:prstGeom prst="rect">
            <a:avLst/>
          </a:prstGeom>
          <a:noFill/>
        </p:spPr>
        <p:txBody>
          <a:bodyPr wrap="square" rtlCol="0">
            <a:spAutoFit/>
          </a:bodyPr>
          <a:lstStyle/>
          <a:p>
            <a:pPr algn="ctr"/>
            <a:r>
              <a:rPr lang="en-IN" sz="1400" b="1" dirty="0">
                <a:solidFill>
                  <a:srgbClr val="FF0000"/>
                </a:solidFill>
              </a:rPr>
              <a:t>Increased Customer Reach</a:t>
            </a:r>
          </a:p>
        </p:txBody>
      </p:sp>
      <p:cxnSp>
        <p:nvCxnSpPr>
          <p:cNvPr id="1039" name="Straight Arrow Connector 1038">
            <a:extLst>
              <a:ext uri="{FF2B5EF4-FFF2-40B4-BE49-F238E27FC236}">
                <a16:creationId xmlns:a16="http://schemas.microsoft.com/office/drawing/2014/main" id="{8BF8D804-6B7D-D6DE-DFD9-25A2E3327F80}"/>
              </a:ext>
            </a:extLst>
          </p:cNvPr>
          <p:cNvCxnSpPr>
            <a:cxnSpLocks/>
          </p:cNvCxnSpPr>
          <p:nvPr/>
        </p:nvCxnSpPr>
        <p:spPr>
          <a:xfrm flipH="1">
            <a:off x="11274684" y="1552247"/>
            <a:ext cx="18492" cy="43769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041" name="Graphic 1040" descr="Thumbs up sign">
            <a:extLst>
              <a:ext uri="{FF2B5EF4-FFF2-40B4-BE49-F238E27FC236}">
                <a16:creationId xmlns:a16="http://schemas.microsoft.com/office/drawing/2014/main" id="{C60225C8-5E89-6D50-E1B4-07B995D27B7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411667" y="3289253"/>
            <a:ext cx="914400" cy="914400"/>
          </a:xfrm>
          <a:prstGeom prst="rect">
            <a:avLst/>
          </a:prstGeom>
        </p:spPr>
      </p:pic>
      <p:sp>
        <p:nvSpPr>
          <p:cNvPr id="1043" name="TextBox 1042">
            <a:extLst>
              <a:ext uri="{FF2B5EF4-FFF2-40B4-BE49-F238E27FC236}">
                <a16:creationId xmlns:a16="http://schemas.microsoft.com/office/drawing/2014/main" id="{1BA4ACA2-E84D-F97F-E6A8-FDF3331D0CB9}"/>
              </a:ext>
            </a:extLst>
          </p:cNvPr>
          <p:cNvSpPr txBox="1"/>
          <p:nvPr/>
        </p:nvSpPr>
        <p:spPr>
          <a:xfrm>
            <a:off x="3811216" y="4176358"/>
            <a:ext cx="2761238" cy="830997"/>
          </a:xfrm>
          <a:prstGeom prst="rect">
            <a:avLst/>
          </a:prstGeom>
          <a:solidFill>
            <a:srgbClr val="FFFF00"/>
          </a:solidFill>
        </p:spPr>
        <p:txBody>
          <a:bodyPr wrap="square" rtlCol="0">
            <a:spAutoFit/>
          </a:bodyPr>
          <a:lstStyle/>
          <a:p>
            <a:r>
              <a:rPr lang="en-IN" sz="2400" b="1" dirty="0">
                <a:solidFill>
                  <a:schemeClr val="accent2">
                    <a:lumMod val="50000"/>
                  </a:schemeClr>
                </a:solidFill>
              </a:rPr>
              <a:t>Maximize Reach</a:t>
            </a:r>
          </a:p>
          <a:p>
            <a:r>
              <a:rPr lang="en-IN" sz="2400" b="1" dirty="0">
                <a:solidFill>
                  <a:schemeClr val="accent2">
                    <a:lumMod val="50000"/>
                  </a:schemeClr>
                </a:solidFill>
              </a:rPr>
              <a:t>Increased Profits</a:t>
            </a:r>
          </a:p>
        </p:txBody>
      </p:sp>
      <p:sp>
        <p:nvSpPr>
          <p:cNvPr id="1044" name="TextBox 1043">
            <a:extLst>
              <a:ext uri="{FF2B5EF4-FFF2-40B4-BE49-F238E27FC236}">
                <a16:creationId xmlns:a16="http://schemas.microsoft.com/office/drawing/2014/main" id="{2FDF2021-2187-6544-3732-971ED24394B3}"/>
              </a:ext>
            </a:extLst>
          </p:cNvPr>
          <p:cNvSpPr txBox="1"/>
          <p:nvPr/>
        </p:nvSpPr>
        <p:spPr>
          <a:xfrm>
            <a:off x="220271" y="2219382"/>
            <a:ext cx="2156740" cy="276999"/>
          </a:xfrm>
          <a:prstGeom prst="rect">
            <a:avLst/>
          </a:prstGeom>
          <a:noFill/>
        </p:spPr>
        <p:txBody>
          <a:bodyPr wrap="square" rtlCol="0">
            <a:spAutoFit/>
          </a:bodyPr>
          <a:lstStyle/>
          <a:p>
            <a:pPr algn="ctr"/>
            <a:r>
              <a:rPr lang="en-IN" sz="1200" b="1" dirty="0"/>
              <a:t> e-Market Platform </a:t>
            </a:r>
          </a:p>
        </p:txBody>
      </p:sp>
      <p:cxnSp>
        <p:nvCxnSpPr>
          <p:cNvPr id="1045" name="Straight Connector 1044">
            <a:extLst>
              <a:ext uri="{FF2B5EF4-FFF2-40B4-BE49-F238E27FC236}">
                <a16:creationId xmlns:a16="http://schemas.microsoft.com/office/drawing/2014/main" id="{0CD8F795-FD79-E32A-236C-DB06C264F6C7}"/>
              </a:ext>
            </a:extLst>
          </p:cNvPr>
          <p:cNvCxnSpPr>
            <a:cxnSpLocks/>
          </p:cNvCxnSpPr>
          <p:nvPr/>
        </p:nvCxnSpPr>
        <p:spPr>
          <a:xfrm flipV="1">
            <a:off x="391803" y="2460953"/>
            <a:ext cx="1707960" cy="5217"/>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047" name="TextBox 1046">
            <a:extLst>
              <a:ext uri="{FF2B5EF4-FFF2-40B4-BE49-F238E27FC236}">
                <a16:creationId xmlns:a16="http://schemas.microsoft.com/office/drawing/2014/main" id="{0DDDF78E-22EB-C6DB-82EF-25C0253AD726}"/>
              </a:ext>
            </a:extLst>
          </p:cNvPr>
          <p:cNvSpPr txBox="1"/>
          <p:nvPr/>
        </p:nvSpPr>
        <p:spPr>
          <a:xfrm>
            <a:off x="3683163" y="308918"/>
            <a:ext cx="238570" cy="2308324"/>
          </a:xfrm>
          <a:prstGeom prst="rect">
            <a:avLst/>
          </a:prstGeom>
          <a:noFill/>
        </p:spPr>
        <p:txBody>
          <a:bodyPr wrap="square" rtlCol="0">
            <a:spAutoFit/>
          </a:bodyPr>
          <a:lstStyle/>
          <a:p>
            <a:pPr algn="ctr"/>
            <a:r>
              <a:rPr lang="en-IN" sz="1200" b="1" dirty="0"/>
              <a:t>Social</a:t>
            </a:r>
          </a:p>
          <a:p>
            <a:pPr algn="ctr"/>
            <a:r>
              <a:rPr lang="en-IN" sz="1200" b="1" dirty="0"/>
              <a:t>  Media</a:t>
            </a:r>
          </a:p>
        </p:txBody>
      </p:sp>
    </p:spTree>
    <p:extLst>
      <p:ext uri="{BB962C8B-B14F-4D97-AF65-F5344CB8AC3E}">
        <p14:creationId xmlns:p14="http://schemas.microsoft.com/office/powerpoint/2010/main" val="688376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903C55-FBD7-6615-3941-F9C933D68DF8}"/>
              </a:ext>
            </a:extLst>
          </p:cNvPr>
          <p:cNvSpPr txBox="1"/>
          <p:nvPr/>
        </p:nvSpPr>
        <p:spPr>
          <a:xfrm>
            <a:off x="4522626" y="4356355"/>
            <a:ext cx="3363509" cy="2277547"/>
          </a:xfrm>
          <a:prstGeom prst="rect">
            <a:avLst/>
          </a:prstGeom>
          <a:noFill/>
        </p:spPr>
        <p:txBody>
          <a:bodyPr wrap="square" rtlCol="0">
            <a:spAutoFit/>
          </a:bodyPr>
          <a:lstStyle/>
          <a:p>
            <a:pPr marL="342900" indent="-342900">
              <a:buFont typeface="Arial" panose="020B0604020202020204" pitchFamily="34" charset="0"/>
              <a:buChar char="•"/>
            </a:pPr>
            <a:r>
              <a:rPr lang="en-IN" sz="2000" b="1" dirty="0"/>
              <a:t>Easy Access with a smart phone</a:t>
            </a:r>
          </a:p>
          <a:p>
            <a:endParaRPr lang="en-IN" sz="2000" b="1" dirty="0"/>
          </a:p>
          <a:p>
            <a:pPr algn="just"/>
            <a:r>
              <a:rPr lang="en-US" sz="1600" dirty="0"/>
              <a:t>Instagram is a visual platform. It is important to entice people/  potential consumers with images, videos along with attractive product description </a:t>
            </a:r>
          </a:p>
          <a:p>
            <a:pPr algn="just"/>
            <a:endParaRPr lang="en-IN" dirty="0"/>
          </a:p>
        </p:txBody>
      </p:sp>
      <p:sp>
        <p:nvSpPr>
          <p:cNvPr id="4" name="Title 1">
            <a:extLst>
              <a:ext uri="{FF2B5EF4-FFF2-40B4-BE49-F238E27FC236}">
                <a16:creationId xmlns:a16="http://schemas.microsoft.com/office/drawing/2014/main" id="{406688DB-48B8-7652-B210-EAE5A49E9091}"/>
              </a:ext>
            </a:extLst>
          </p:cNvPr>
          <p:cNvSpPr txBox="1">
            <a:spLocks/>
          </p:cNvSpPr>
          <p:nvPr/>
        </p:nvSpPr>
        <p:spPr>
          <a:xfrm>
            <a:off x="423512" y="365125"/>
            <a:ext cx="9702266" cy="1325563"/>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00" b="1" dirty="0">
                <a:solidFill>
                  <a:schemeClr val="bg1"/>
                </a:solidFill>
              </a:rPr>
              <a:t>Instagram Marketing</a:t>
            </a:r>
            <a:endParaRPr lang="en-IN" b="1" dirty="0">
              <a:solidFill>
                <a:schemeClr val="accent2">
                  <a:lumMod val="50000"/>
                </a:schemeClr>
              </a:solidFill>
            </a:endParaRPr>
          </a:p>
        </p:txBody>
      </p:sp>
      <p:pic>
        <p:nvPicPr>
          <p:cNvPr id="2" name="Picture 1">
            <a:extLst>
              <a:ext uri="{FF2B5EF4-FFF2-40B4-BE49-F238E27FC236}">
                <a16:creationId xmlns:a16="http://schemas.microsoft.com/office/drawing/2014/main" id="{7FC495BA-ED33-CAEC-8844-BB8727BB1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2473" y="446673"/>
            <a:ext cx="1252595" cy="1252595"/>
          </a:xfrm>
          <a:prstGeom prst="rect">
            <a:avLst/>
          </a:prstGeom>
        </p:spPr>
      </p:pic>
      <p:sp>
        <p:nvSpPr>
          <p:cNvPr id="5" name="Rectangle: Rounded Corners 4">
            <a:extLst>
              <a:ext uri="{FF2B5EF4-FFF2-40B4-BE49-F238E27FC236}">
                <a16:creationId xmlns:a16="http://schemas.microsoft.com/office/drawing/2014/main" id="{A5E85DE9-F091-35FA-5E31-8496858ACFA7}"/>
              </a:ext>
            </a:extLst>
          </p:cNvPr>
          <p:cNvSpPr/>
          <p:nvPr/>
        </p:nvSpPr>
        <p:spPr>
          <a:xfrm>
            <a:off x="552205" y="1925054"/>
            <a:ext cx="3363509" cy="641069"/>
          </a:xfrm>
          <a:prstGeom prst="roundRect">
            <a:avLst/>
          </a:prstGeom>
          <a:solidFill>
            <a:srgbClr val="FFFF0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6000" b="1" dirty="0"/>
              <a:t>&gt; 200 Cr</a:t>
            </a:r>
          </a:p>
        </p:txBody>
      </p:sp>
      <p:sp>
        <p:nvSpPr>
          <p:cNvPr id="6" name="Rectangle: Rounded Corners 5">
            <a:extLst>
              <a:ext uri="{FF2B5EF4-FFF2-40B4-BE49-F238E27FC236}">
                <a16:creationId xmlns:a16="http://schemas.microsoft.com/office/drawing/2014/main" id="{423037BD-B5F8-5422-1C38-994883CDB6A2}"/>
              </a:ext>
            </a:extLst>
          </p:cNvPr>
          <p:cNvSpPr/>
          <p:nvPr/>
        </p:nvSpPr>
        <p:spPr>
          <a:xfrm>
            <a:off x="717159" y="3379248"/>
            <a:ext cx="3363509" cy="641069"/>
          </a:xfrm>
          <a:prstGeom prst="roundRect">
            <a:avLst/>
          </a:prstGeom>
          <a:solidFill>
            <a:srgbClr val="FFFF0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6000" b="1" dirty="0"/>
              <a:t>64 %</a:t>
            </a:r>
          </a:p>
        </p:txBody>
      </p:sp>
      <p:sp>
        <p:nvSpPr>
          <p:cNvPr id="9" name="Rectangle: Rounded Corners 8">
            <a:extLst>
              <a:ext uri="{FF2B5EF4-FFF2-40B4-BE49-F238E27FC236}">
                <a16:creationId xmlns:a16="http://schemas.microsoft.com/office/drawing/2014/main" id="{3D00401B-068E-915D-D1F5-7ABF217FF704}"/>
              </a:ext>
            </a:extLst>
          </p:cNvPr>
          <p:cNvSpPr/>
          <p:nvPr/>
        </p:nvSpPr>
        <p:spPr>
          <a:xfrm>
            <a:off x="620224" y="5058301"/>
            <a:ext cx="3363509" cy="641069"/>
          </a:xfrm>
          <a:prstGeom prst="roundRect">
            <a:avLst/>
          </a:prstGeom>
          <a:solidFill>
            <a:srgbClr val="FFFF00"/>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5400" b="1" dirty="0"/>
              <a:t>50 Cr</a:t>
            </a:r>
          </a:p>
        </p:txBody>
      </p:sp>
      <p:sp>
        <p:nvSpPr>
          <p:cNvPr id="10" name="TextBox 9">
            <a:extLst>
              <a:ext uri="{FF2B5EF4-FFF2-40B4-BE49-F238E27FC236}">
                <a16:creationId xmlns:a16="http://schemas.microsoft.com/office/drawing/2014/main" id="{BFA633B9-88FA-0CBF-F63E-7FF2DDBC06A3}"/>
              </a:ext>
            </a:extLst>
          </p:cNvPr>
          <p:cNvSpPr txBox="1"/>
          <p:nvPr/>
        </p:nvSpPr>
        <p:spPr>
          <a:xfrm>
            <a:off x="717160" y="4234888"/>
            <a:ext cx="3033597" cy="707886"/>
          </a:xfrm>
          <a:prstGeom prst="rect">
            <a:avLst/>
          </a:prstGeom>
          <a:noFill/>
        </p:spPr>
        <p:txBody>
          <a:bodyPr wrap="square" rtlCol="0">
            <a:spAutoFit/>
          </a:bodyPr>
          <a:lstStyle/>
          <a:p>
            <a:pPr algn="ctr"/>
            <a:r>
              <a:rPr lang="en-IN" sz="2000" dirty="0"/>
              <a:t>Percentage of users below 34 years of age</a:t>
            </a:r>
          </a:p>
        </p:txBody>
      </p:sp>
      <p:sp>
        <p:nvSpPr>
          <p:cNvPr id="11" name="TextBox 10">
            <a:extLst>
              <a:ext uri="{FF2B5EF4-FFF2-40B4-BE49-F238E27FC236}">
                <a16:creationId xmlns:a16="http://schemas.microsoft.com/office/drawing/2014/main" id="{D56042C2-A7BB-B8C9-1698-3F95BEC69B04}"/>
              </a:ext>
            </a:extLst>
          </p:cNvPr>
          <p:cNvSpPr txBox="1"/>
          <p:nvPr/>
        </p:nvSpPr>
        <p:spPr>
          <a:xfrm>
            <a:off x="882116" y="2636532"/>
            <a:ext cx="3033597" cy="707886"/>
          </a:xfrm>
          <a:prstGeom prst="rect">
            <a:avLst/>
          </a:prstGeom>
          <a:noFill/>
        </p:spPr>
        <p:txBody>
          <a:bodyPr wrap="square" rtlCol="0">
            <a:spAutoFit/>
          </a:bodyPr>
          <a:lstStyle/>
          <a:p>
            <a:pPr algn="ctr"/>
            <a:r>
              <a:rPr lang="en-IN" sz="2000" dirty="0"/>
              <a:t>The no. of active users on Instagram </a:t>
            </a:r>
          </a:p>
        </p:txBody>
      </p:sp>
      <p:sp>
        <p:nvSpPr>
          <p:cNvPr id="12" name="TextBox 11">
            <a:extLst>
              <a:ext uri="{FF2B5EF4-FFF2-40B4-BE49-F238E27FC236}">
                <a16:creationId xmlns:a16="http://schemas.microsoft.com/office/drawing/2014/main" id="{EC681AFC-1521-41E1-4705-6413BE4AED98}"/>
              </a:ext>
            </a:extLst>
          </p:cNvPr>
          <p:cNvSpPr txBox="1"/>
          <p:nvPr/>
        </p:nvSpPr>
        <p:spPr>
          <a:xfrm>
            <a:off x="950136" y="5888831"/>
            <a:ext cx="3033597" cy="707886"/>
          </a:xfrm>
          <a:prstGeom prst="rect">
            <a:avLst/>
          </a:prstGeom>
          <a:noFill/>
        </p:spPr>
        <p:txBody>
          <a:bodyPr wrap="square" rtlCol="0">
            <a:spAutoFit/>
          </a:bodyPr>
          <a:lstStyle/>
          <a:p>
            <a:pPr algn="ctr"/>
            <a:r>
              <a:rPr lang="en-IN" sz="2000" dirty="0"/>
              <a:t>The number of daily Instagram users</a:t>
            </a:r>
          </a:p>
        </p:txBody>
      </p:sp>
      <p:sp>
        <p:nvSpPr>
          <p:cNvPr id="13" name="Rectangle 12">
            <a:extLst>
              <a:ext uri="{FF2B5EF4-FFF2-40B4-BE49-F238E27FC236}">
                <a16:creationId xmlns:a16="http://schemas.microsoft.com/office/drawing/2014/main" id="{3E6B743C-2774-9A95-E5AB-42DC9D1FF1BE}"/>
              </a:ext>
            </a:extLst>
          </p:cNvPr>
          <p:cNvSpPr/>
          <p:nvPr/>
        </p:nvSpPr>
        <p:spPr>
          <a:xfrm>
            <a:off x="8031732" y="2080452"/>
            <a:ext cx="3853314" cy="4308872"/>
          </a:xfrm>
          <a:prstGeom prst="rect">
            <a:avLst/>
          </a:prstGeom>
          <a:solidFill>
            <a:schemeClr val="accent1">
              <a:lumMod val="20000"/>
              <a:lumOff val="80000"/>
            </a:schemeClr>
          </a:solidFill>
        </p:spPr>
        <p:txBody>
          <a:bodyPr wrap="square">
            <a:spAutoFit/>
          </a:bodyPr>
          <a:lstStyle/>
          <a:p>
            <a:r>
              <a:rPr lang="en-US" sz="3200" dirty="0">
                <a:latin typeface="Neuemontreal"/>
              </a:rPr>
              <a:t>Promote Business</a:t>
            </a:r>
          </a:p>
          <a:p>
            <a:pPr marL="342900" indent="-342900">
              <a:buFont typeface="Wingdings" panose="05000000000000000000" pitchFamily="2" charset="2"/>
              <a:buChar char="Ø"/>
            </a:pPr>
            <a:r>
              <a:rPr lang="en-US" sz="2200" dirty="0">
                <a:solidFill>
                  <a:schemeClr val="tx2">
                    <a:lumMod val="75000"/>
                  </a:schemeClr>
                </a:solidFill>
                <a:latin typeface="Neuemontreal"/>
              </a:rPr>
              <a:t>Optimize Instagram profile for business</a:t>
            </a:r>
          </a:p>
          <a:p>
            <a:pPr marL="342900" indent="-342900">
              <a:buFont typeface="Wingdings" panose="05000000000000000000" pitchFamily="2" charset="2"/>
              <a:buChar char="Ø"/>
            </a:pPr>
            <a:r>
              <a:rPr lang="en-US" sz="2200" dirty="0">
                <a:solidFill>
                  <a:schemeClr val="tx2">
                    <a:lumMod val="75000"/>
                  </a:schemeClr>
                </a:solidFill>
                <a:latin typeface="Neuemontreal"/>
              </a:rPr>
              <a:t>Create a consistent brand image</a:t>
            </a:r>
          </a:p>
          <a:p>
            <a:pPr marL="342900" indent="-342900">
              <a:buFont typeface="Wingdings" panose="05000000000000000000" pitchFamily="2" charset="2"/>
              <a:buChar char="Ø"/>
            </a:pPr>
            <a:r>
              <a:rPr lang="en-US" sz="2200" dirty="0">
                <a:solidFill>
                  <a:schemeClr val="tx2">
                    <a:lumMod val="75000"/>
                  </a:schemeClr>
                </a:solidFill>
                <a:latin typeface="Neuemontreal"/>
              </a:rPr>
              <a:t>Set clear, achievable objectives</a:t>
            </a:r>
          </a:p>
          <a:p>
            <a:pPr marL="342900" indent="-342900">
              <a:buFont typeface="Wingdings" panose="05000000000000000000" pitchFamily="2" charset="2"/>
              <a:buChar char="Ø"/>
            </a:pPr>
            <a:r>
              <a:rPr lang="en-US" sz="2200" dirty="0">
                <a:solidFill>
                  <a:schemeClr val="tx2">
                    <a:lumMod val="75000"/>
                  </a:schemeClr>
                </a:solidFill>
                <a:latin typeface="Neuemontreal"/>
              </a:rPr>
              <a:t>Develop a content strategy</a:t>
            </a:r>
          </a:p>
          <a:p>
            <a:pPr marL="342900" indent="-342900">
              <a:buFont typeface="Wingdings" panose="05000000000000000000" pitchFamily="2" charset="2"/>
              <a:buChar char="Ø"/>
            </a:pPr>
            <a:r>
              <a:rPr lang="en-US" sz="2200" dirty="0">
                <a:solidFill>
                  <a:schemeClr val="tx2">
                    <a:lumMod val="75000"/>
                  </a:schemeClr>
                </a:solidFill>
                <a:latin typeface="Neuemontreal"/>
              </a:rPr>
              <a:t>Interact with your followers</a:t>
            </a:r>
          </a:p>
          <a:p>
            <a:pPr marL="342900" indent="-342900">
              <a:buFont typeface="Wingdings" panose="05000000000000000000" pitchFamily="2" charset="2"/>
              <a:buChar char="Ø"/>
            </a:pPr>
            <a:r>
              <a:rPr lang="en-US" sz="2200" dirty="0">
                <a:solidFill>
                  <a:schemeClr val="tx2">
                    <a:lumMod val="75000"/>
                  </a:schemeClr>
                </a:solidFill>
                <a:latin typeface="Neuemontreal"/>
              </a:rPr>
              <a:t>Cross promote</a:t>
            </a:r>
          </a:p>
          <a:p>
            <a:pPr marL="342900" indent="-342900">
              <a:buFont typeface="Wingdings" panose="05000000000000000000" pitchFamily="2" charset="2"/>
              <a:buChar char="Ø"/>
            </a:pPr>
            <a:r>
              <a:rPr lang="en-US" sz="2200" dirty="0">
                <a:solidFill>
                  <a:schemeClr val="tx2">
                    <a:lumMod val="75000"/>
                  </a:schemeClr>
                </a:solidFill>
                <a:latin typeface="Neuemontreal"/>
              </a:rPr>
              <a:t>Use trending hashtags</a:t>
            </a:r>
          </a:p>
          <a:p>
            <a:pPr marL="342900" indent="-342900">
              <a:buFont typeface="Wingdings" panose="05000000000000000000" pitchFamily="2" charset="2"/>
              <a:buChar char="Ø"/>
            </a:pPr>
            <a:r>
              <a:rPr lang="en-US" sz="2200" dirty="0">
                <a:solidFill>
                  <a:schemeClr val="tx2">
                    <a:lumMod val="75000"/>
                  </a:schemeClr>
                </a:solidFill>
                <a:latin typeface="Neuemontreal"/>
              </a:rPr>
              <a:t>Track your progress</a:t>
            </a:r>
            <a:endParaRPr lang="en-US" sz="2200" b="0" i="0" dirty="0">
              <a:solidFill>
                <a:schemeClr val="tx2">
                  <a:lumMod val="75000"/>
                </a:schemeClr>
              </a:solidFill>
              <a:effectLst/>
              <a:latin typeface="Neuemontreal"/>
            </a:endParaRPr>
          </a:p>
        </p:txBody>
      </p:sp>
      <p:pic>
        <p:nvPicPr>
          <p:cNvPr id="1026" name="Picture 2" descr="10 FREE Instagram Marketing Software &amp; Tools in 2023">
            <a:extLst>
              <a:ext uri="{FF2B5EF4-FFF2-40B4-BE49-F238E27FC236}">
                <a16:creationId xmlns:a16="http://schemas.microsoft.com/office/drawing/2014/main" id="{5D3532EF-2C49-4EBD-08CD-E165D270D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936" y="1889213"/>
            <a:ext cx="2902768" cy="229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73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903C55-FBD7-6615-3941-F9C933D68DF8}"/>
              </a:ext>
            </a:extLst>
          </p:cNvPr>
          <p:cNvSpPr txBox="1"/>
          <p:nvPr/>
        </p:nvSpPr>
        <p:spPr>
          <a:xfrm>
            <a:off x="432585" y="2072222"/>
            <a:ext cx="3363509" cy="3416320"/>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solidFill>
                  <a:srgbClr val="000000"/>
                </a:solidFill>
                <a:latin typeface="Arial" panose="020B0604020202020204" pitchFamily="34" charset="0"/>
              </a:rPr>
              <a:t>Facebook marketing is the strategic promotion of a business or brand using the Facebook platform. </a:t>
            </a:r>
          </a:p>
          <a:p>
            <a:pPr marL="285750" indent="-285750" algn="just">
              <a:buFont typeface="Wingdings" panose="05000000000000000000" pitchFamily="2" charset="2"/>
              <a:buChar char="Ø"/>
            </a:pPr>
            <a:endParaRPr lang="en-US" dirty="0">
              <a:solidFill>
                <a:srgbClr val="000000"/>
              </a:solidFill>
              <a:latin typeface="Arial" panose="020B0604020202020204" pitchFamily="34" charset="0"/>
            </a:endParaRPr>
          </a:p>
          <a:p>
            <a:pPr marL="285750" indent="-285750" algn="just">
              <a:buFont typeface="Wingdings" panose="05000000000000000000" pitchFamily="2" charset="2"/>
              <a:buChar char="Ø"/>
            </a:pPr>
            <a:r>
              <a:rPr lang="en-US" dirty="0">
                <a:solidFill>
                  <a:srgbClr val="000000"/>
                </a:solidFill>
                <a:latin typeface="Arial" panose="020B0604020202020204" pitchFamily="34" charset="0"/>
              </a:rPr>
              <a:t>It can enhance brand recognition, expand your online audience, capture potential leads, and boost sales of products or services.</a:t>
            </a:r>
          </a:p>
          <a:p>
            <a:pPr algn="just"/>
            <a:endParaRPr lang="en-IN" dirty="0"/>
          </a:p>
        </p:txBody>
      </p:sp>
      <p:sp>
        <p:nvSpPr>
          <p:cNvPr id="4" name="Title 1">
            <a:extLst>
              <a:ext uri="{FF2B5EF4-FFF2-40B4-BE49-F238E27FC236}">
                <a16:creationId xmlns:a16="http://schemas.microsoft.com/office/drawing/2014/main" id="{406688DB-48B8-7652-B210-EAE5A49E9091}"/>
              </a:ext>
            </a:extLst>
          </p:cNvPr>
          <p:cNvSpPr txBox="1">
            <a:spLocks/>
          </p:cNvSpPr>
          <p:nvPr/>
        </p:nvSpPr>
        <p:spPr>
          <a:xfrm>
            <a:off x="423512" y="365125"/>
            <a:ext cx="9702266" cy="1325563"/>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00" b="1" dirty="0">
                <a:solidFill>
                  <a:schemeClr val="bg1"/>
                </a:solidFill>
              </a:rPr>
              <a:t>Facebook Marketing</a:t>
            </a:r>
            <a:endParaRPr lang="en-IN" b="1" dirty="0">
              <a:solidFill>
                <a:schemeClr val="accent2">
                  <a:lumMod val="50000"/>
                </a:schemeClr>
              </a:solidFill>
            </a:endParaRPr>
          </a:p>
        </p:txBody>
      </p:sp>
      <p:sp>
        <p:nvSpPr>
          <p:cNvPr id="13" name="Rectangle 12">
            <a:extLst>
              <a:ext uri="{FF2B5EF4-FFF2-40B4-BE49-F238E27FC236}">
                <a16:creationId xmlns:a16="http://schemas.microsoft.com/office/drawing/2014/main" id="{3E6B743C-2774-9A95-E5AB-42DC9D1FF1BE}"/>
              </a:ext>
            </a:extLst>
          </p:cNvPr>
          <p:cNvSpPr/>
          <p:nvPr/>
        </p:nvSpPr>
        <p:spPr>
          <a:xfrm>
            <a:off x="7969718" y="1890794"/>
            <a:ext cx="3915328" cy="4524315"/>
          </a:xfrm>
          <a:prstGeom prst="rect">
            <a:avLst/>
          </a:prstGeom>
          <a:solidFill>
            <a:schemeClr val="accent1">
              <a:lumMod val="20000"/>
              <a:lumOff val="80000"/>
            </a:schemeClr>
          </a:solidFill>
        </p:spPr>
        <p:txBody>
          <a:bodyPr wrap="square">
            <a:spAutoFit/>
          </a:bodyPr>
          <a:lstStyle/>
          <a:p>
            <a:pPr fontAlgn="base"/>
            <a:r>
              <a:rPr lang="en-US" b="1" dirty="0">
                <a:solidFill>
                  <a:srgbClr val="000000"/>
                </a:solidFill>
                <a:latin typeface="Arial" panose="020B0604020202020204" pitchFamily="34" charset="0"/>
              </a:rPr>
              <a:t>Facebook Marketing incorporated:-</a:t>
            </a:r>
          </a:p>
          <a:p>
            <a:pPr fontAlgn="base"/>
            <a:endParaRPr lang="en-US" dirty="0">
              <a:solidFill>
                <a:srgbClr val="000000"/>
              </a:solidFill>
              <a:latin typeface="Arial" panose="020B0604020202020204" pitchFamily="34" charset="0"/>
            </a:endParaRPr>
          </a:p>
          <a:p>
            <a:pPr marL="285750" indent="-285750" fontAlgn="base">
              <a:buFont typeface="Wingdings" panose="05000000000000000000" pitchFamily="2" charset="2"/>
              <a:buChar char="Ø"/>
            </a:pPr>
            <a:r>
              <a:rPr lang="en-US" dirty="0">
                <a:solidFill>
                  <a:schemeClr val="tx2">
                    <a:lumMod val="75000"/>
                  </a:schemeClr>
                </a:solidFill>
                <a:latin typeface="Arial" panose="020B0604020202020204" pitchFamily="34" charset="0"/>
              </a:rPr>
              <a:t>Organic text, photo, or video content</a:t>
            </a:r>
          </a:p>
          <a:p>
            <a:pPr marL="285750" indent="-285750" fontAlgn="base">
              <a:buFont typeface="Wingdings" panose="05000000000000000000" pitchFamily="2" charset="2"/>
              <a:buChar char="Ø"/>
            </a:pPr>
            <a:r>
              <a:rPr lang="en-US" dirty="0">
                <a:solidFill>
                  <a:schemeClr val="tx2">
                    <a:lumMod val="75000"/>
                  </a:schemeClr>
                </a:solidFill>
                <a:latin typeface="Arial" panose="020B0604020202020204" pitchFamily="34" charset="0"/>
              </a:rPr>
              <a:t>Paid, or “boosted,” text, photo, or video content</a:t>
            </a:r>
          </a:p>
          <a:p>
            <a:pPr marL="285750" indent="-285750" fontAlgn="base">
              <a:buFont typeface="Wingdings" panose="05000000000000000000" pitchFamily="2" charset="2"/>
              <a:buChar char="Ø"/>
            </a:pPr>
            <a:r>
              <a:rPr lang="en-US" dirty="0">
                <a:solidFill>
                  <a:schemeClr val="tx2">
                    <a:lumMod val="75000"/>
                  </a:schemeClr>
                </a:solidFill>
                <a:latin typeface="Arial" panose="020B0604020202020204" pitchFamily="34" charset="0"/>
              </a:rPr>
              <a:t>Facebook Stories and Reels</a:t>
            </a:r>
          </a:p>
          <a:p>
            <a:pPr marL="285750" indent="-285750" fontAlgn="base">
              <a:buFont typeface="Wingdings" panose="05000000000000000000" pitchFamily="2" charset="2"/>
              <a:buChar char="Ø"/>
            </a:pPr>
            <a:r>
              <a:rPr lang="en-US" dirty="0">
                <a:solidFill>
                  <a:schemeClr val="tx2">
                    <a:lumMod val="75000"/>
                  </a:schemeClr>
                </a:solidFill>
                <a:latin typeface="Arial" panose="020B0604020202020204" pitchFamily="34" charset="0"/>
              </a:rPr>
              <a:t>Facebook ads</a:t>
            </a:r>
          </a:p>
          <a:p>
            <a:pPr marL="285750" indent="-285750" fontAlgn="base">
              <a:buFont typeface="Wingdings" panose="05000000000000000000" pitchFamily="2" charset="2"/>
              <a:buChar char="Ø"/>
            </a:pPr>
            <a:r>
              <a:rPr lang="en-US" dirty="0">
                <a:solidFill>
                  <a:schemeClr val="tx2">
                    <a:lumMod val="75000"/>
                  </a:schemeClr>
                </a:solidFill>
                <a:latin typeface="Arial" panose="020B0604020202020204" pitchFamily="34" charset="0"/>
              </a:rPr>
              <a:t>Facebook Groups</a:t>
            </a:r>
          </a:p>
          <a:p>
            <a:pPr marL="285750" indent="-285750" fontAlgn="base">
              <a:buFont typeface="Wingdings" panose="05000000000000000000" pitchFamily="2" charset="2"/>
              <a:buChar char="Ø"/>
            </a:pPr>
            <a:r>
              <a:rPr lang="en-US" dirty="0">
                <a:solidFill>
                  <a:schemeClr val="tx2">
                    <a:lumMod val="75000"/>
                  </a:schemeClr>
                </a:solidFill>
                <a:latin typeface="Arial" panose="020B0604020202020204" pitchFamily="34" charset="0"/>
              </a:rPr>
              <a:t>Contests and giveaways</a:t>
            </a:r>
          </a:p>
          <a:p>
            <a:pPr marL="285750" indent="-285750" fontAlgn="base">
              <a:buFont typeface="Wingdings" panose="05000000000000000000" pitchFamily="2" charset="2"/>
              <a:buChar char="Ø"/>
            </a:pPr>
            <a:r>
              <a:rPr lang="en-US" dirty="0">
                <a:solidFill>
                  <a:schemeClr val="tx2">
                    <a:lumMod val="75000"/>
                  </a:schemeClr>
                </a:solidFill>
                <a:latin typeface="Arial" panose="020B0604020202020204" pitchFamily="34" charset="0"/>
              </a:rPr>
              <a:t>Facebook Messenger chatbots or auto-responders</a:t>
            </a:r>
          </a:p>
          <a:p>
            <a:pPr marL="285750" indent="-285750" fontAlgn="base">
              <a:buFont typeface="Wingdings" panose="05000000000000000000" pitchFamily="2" charset="2"/>
              <a:buChar char="Ø"/>
            </a:pPr>
            <a:r>
              <a:rPr lang="en-US" dirty="0">
                <a:solidFill>
                  <a:schemeClr val="tx2">
                    <a:lumMod val="75000"/>
                  </a:schemeClr>
                </a:solidFill>
                <a:latin typeface="Arial" panose="020B0604020202020204" pitchFamily="34" charset="0"/>
              </a:rPr>
              <a:t>Influencer marketing campaigns</a:t>
            </a:r>
          </a:p>
          <a:p>
            <a:pPr marL="285750" indent="-285750" fontAlgn="base">
              <a:buFont typeface="Wingdings" panose="05000000000000000000" pitchFamily="2" charset="2"/>
              <a:buChar char="Ø"/>
            </a:pPr>
            <a:r>
              <a:rPr lang="en-US" dirty="0">
                <a:solidFill>
                  <a:schemeClr val="tx2">
                    <a:lumMod val="75000"/>
                  </a:schemeClr>
                </a:solidFill>
                <a:latin typeface="Arial" panose="020B0604020202020204" pitchFamily="34" charset="0"/>
              </a:rPr>
              <a:t>Facebook Shops</a:t>
            </a:r>
          </a:p>
          <a:p>
            <a:pPr marL="285750" indent="-285750" fontAlgn="base">
              <a:buFont typeface="Wingdings" panose="05000000000000000000" pitchFamily="2" charset="2"/>
              <a:buChar char="Ø"/>
            </a:pPr>
            <a:r>
              <a:rPr lang="en-US" dirty="0">
                <a:solidFill>
                  <a:schemeClr val="tx2">
                    <a:lumMod val="75000"/>
                  </a:schemeClr>
                </a:solidFill>
                <a:latin typeface="Arial" panose="020B0604020202020204" pitchFamily="34" charset="0"/>
              </a:rPr>
              <a:t>Facebook Live video streams</a:t>
            </a:r>
          </a:p>
        </p:txBody>
      </p:sp>
      <p:pic>
        <p:nvPicPr>
          <p:cNvPr id="7" name="Picture 6">
            <a:extLst>
              <a:ext uri="{FF2B5EF4-FFF2-40B4-BE49-F238E27FC236}">
                <a16:creationId xmlns:a16="http://schemas.microsoft.com/office/drawing/2014/main" id="{BD8CB05C-9503-6C30-0601-9CB80B3CDCA1}"/>
              </a:ext>
            </a:extLst>
          </p:cNvPr>
          <p:cNvPicPr>
            <a:picLocks noChangeAspect="1"/>
          </p:cNvPicPr>
          <p:nvPr/>
        </p:nvPicPr>
        <p:blipFill rotWithShape="1">
          <a:blip r:embed="rId2">
            <a:extLst>
              <a:ext uri="{28A0092B-C50C-407E-A947-70E740481C1C}">
                <a14:useLocalDpi xmlns:a14="http://schemas.microsoft.com/office/drawing/2010/main" val="0"/>
              </a:ext>
            </a:extLst>
          </a:blip>
          <a:srcRect l="29306" t="10834" r="27777" b="15555"/>
          <a:stretch/>
        </p:blipFill>
        <p:spPr>
          <a:xfrm>
            <a:off x="10311282" y="284765"/>
            <a:ext cx="1457206" cy="1405923"/>
          </a:xfrm>
          <a:prstGeom prst="rect">
            <a:avLst/>
          </a:prstGeom>
        </p:spPr>
      </p:pic>
      <p:pic>
        <p:nvPicPr>
          <p:cNvPr id="4098" name="Picture 2" descr="Facebook Marketing">
            <a:extLst>
              <a:ext uri="{FF2B5EF4-FFF2-40B4-BE49-F238E27FC236}">
                <a16:creationId xmlns:a16="http://schemas.microsoft.com/office/drawing/2014/main" id="{9D0EA4B0-4F25-564F-10C4-EAF7091D5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31" y="5290988"/>
            <a:ext cx="3048018" cy="14272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48E2248-05AC-C2EA-64ED-752CFD698B70}"/>
              </a:ext>
            </a:extLst>
          </p:cNvPr>
          <p:cNvSpPr/>
          <p:nvPr/>
        </p:nvSpPr>
        <p:spPr>
          <a:xfrm>
            <a:off x="423512" y="1963555"/>
            <a:ext cx="3465094" cy="316671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988DBCD0-AE48-F821-1EF2-9E72BCB2CAA8}"/>
              </a:ext>
            </a:extLst>
          </p:cNvPr>
          <p:cNvSpPr/>
          <p:nvPr/>
        </p:nvSpPr>
        <p:spPr>
          <a:xfrm>
            <a:off x="4177364" y="1963555"/>
            <a:ext cx="3542097" cy="44515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IN" dirty="0"/>
              <a:t>Requires a Smart Phone for Operating</a:t>
            </a:r>
          </a:p>
          <a:p>
            <a:endParaRPr lang="en-IN" dirty="0"/>
          </a:p>
          <a:p>
            <a:pPr marL="285750" indent="-285750">
              <a:buFont typeface="Arial" panose="020B0604020202020204" pitchFamily="34" charset="0"/>
              <a:buChar char="•"/>
            </a:pPr>
            <a:r>
              <a:rPr lang="en-IN" dirty="0"/>
              <a:t>Procedure for Operating are as under:- </a:t>
            </a:r>
          </a:p>
          <a:p>
            <a:pPr marL="285750" indent="-285750">
              <a:buFont typeface="Wingdings" panose="05000000000000000000" pitchFamily="2" charset="2"/>
              <a:buChar char="ü"/>
            </a:pPr>
            <a:r>
              <a:rPr lang="en-IN" dirty="0"/>
              <a:t>Create Facebook Profile</a:t>
            </a:r>
          </a:p>
          <a:p>
            <a:pPr marL="285750" indent="-285750">
              <a:buFont typeface="Wingdings" panose="05000000000000000000" pitchFamily="2" charset="2"/>
              <a:buChar char="ü"/>
            </a:pPr>
            <a:r>
              <a:rPr lang="en-IN" dirty="0"/>
              <a:t>Create Facebook Business Page</a:t>
            </a:r>
          </a:p>
          <a:p>
            <a:pPr marL="285750" indent="-285750">
              <a:buFont typeface="Wingdings" panose="05000000000000000000" pitchFamily="2" charset="2"/>
              <a:buChar char="ü"/>
            </a:pPr>
            <a:r>
              <a:rPr lang="en-IN" dirty="0"/>
              <a:t>Verify Business Page</a:t>
            </a:r>
          </a:p>
          <a:p>
            <a:pPr marL="285750" indent="-285750">
              <a:buFont typeface="Wingdings" panose="05000000000000000000" pitchFamily="2" charset="2"/>
              <a:buChar char="ü"/>
            </a:pPr>
            <a:r>
              <a:rPr lang="en-IN" dirty="0"/>
              <a:t>Log-in Facebook Market Place</a:t>
            </a:r>
          </a:p>
          <a:p>
            <a:pPr marL="285750" indent="-285750">
              <a:buFont typeface="Wingdings" panose="05000000000000000000" pitchFamily="2" charset="2"/>
              <a:buChar char="ü"/>
            </a:pPr>
            <a:r>
              <a:rPr lang="en-IN" dirty="0"/>
              <a:t>Create Listing</a:t>
            </a:r>
          </a:p>
          <a:p>
            <a:pPr marL="285750" indent="-285750">
              <a:buFont typeface="Wingdings" panose="05000000000000000000" pitchFamily="2" charset="2"/>
              <a:buChar char="ü"/>
            </a:pPr>
            <a:r>
              <a:rPr lang="en-IN" dirty="0"/>
              <a:t>Join targeted Facebook Groups</a:t>
            </a:r>
          </a:p>
          <a:p>
            <a:pPr marL="285750" indent="-285750">
              <a:buFont typeface="Wingdings" panose="05000000000000000000" pitchFamily="2" charset="2"/>
              <a:buChar char="ü"/>
            </a:pPr>
            <a:r>
              <a:rPr lang="en-IN" dirty="0"/>
              <a:t>Publish Products</a:t>
            </a:r>
          </a:p>
          <a:p>
            <a:pPr marL="285750" indent="-285750">
              <a:buFont typeface="Wingdings" panose="05000000000000000000" pitchFamily="2" charset="2"/>
              <a:buChar char="ü"/>
            </a:pPr>
            <a:r>
              <a:rPr lang="en-IN" dirty="0"/>
              <a:t>Start Selling</a:t>
            </a:r>
          </a:p>
          <a:p>
            <a:pPr marL="285750" indent="-285750">
              <a:buFont typeface="Wingdings" panose="05000000000000000000" pitchFamily="2" charset="2"/>
              <a:buChar char="ü"/>
            </a:pPr>
            <a:r>
              <a:rPr lang="en-IN" dirty="0"/>
              <a:t>Tie- up with a Logistic Partner for Pick-up and Delivery</a:t>
            </a:r>
          </a:p>
        </p:txBody>
      </p:sp>
    </p:spTree>
    <p:extLst>
      <p:ext uri="{BB962C8B-B14F-4D97-AF65-F5344CB8AC3E}">
        <p14:creationId xmlns:p14="http://schemas.microsoft.com/office/powerpoint/2010/main" val="381903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06688DB-48B8-7652-B210-EAE5A49E9091}"/>
              </a:ext>
            </a:extLst>
          </p:cNvPr>
          <p:cNvSpPr txBox="1">
            <a:spLocks/>
          </p:cNvSpPr>
          <p:nvPr/>
        </p:nvSpPr>
        <p:spPr>
          <a:xfrm>
            <a:off x="423512" y="365125"/>
            <a:ext cx="9702266" cy="1325563"/>
          </a:xfrm>
          <a:prstGeom prst="rect">
            <a:avLst/>
          </a:prstGeom>
          <a:solidFill>
            <a:schemeClr val="accent2"/>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00" b="1" dirty="0">
                <a:solidFill>
                  <a:schemeClr val="bg1"/>
                </a:solidFill>
              </a:rPr>
              <a:t>WhatsApp Marketing</a:t>
            </a:r>
            <a:endParaRPr lang="en-IN" b="1" dirty="0">
              <a:solidFill>
                <a:schemeClr val="accent2">
                  <a:lumMod val="50000"/>
                </a:schemeClr>
              </a:solidFill>
            </a:endParaRPr>
          </a:p>
        </p:txBody>
      </p:sp>
      <p:pic>
        <p:nvPicPr>
          <p:cNvPr id="2" name="Picture 2" descr="Whatsapp logo set in six different versions in a flat design">
            <a:extLst>
              <a:ext uri="{FF2B5EF4-FFF2-40B4-BE49-F238E27FC236}">
                <a16:creationId xmlns:a16="http://schemas.microsoft.com/office/drawing/2014/main" id="{294A0AEA-4B54-C93D-D584-3F856F83DE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867" t="19607" r="35499" b="21867"/>
          <a:stretch/>
        </p:blipFill>
        <p:spPr bwMode="auto">
          <a:xfrm>
            <a:off x="10125778" y="270914"/>
            <a:ext cx="1489762" cy="141977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6349A58A-9191-6C81-88D9-7FB8FEAAB774}"/>
              </a:ext>
            </a:extLst>
          </p:cNvPr>
          <p:cNvSpPr/>
          <p:nvPr/>
        </p:nvSpPr>
        <p:spPr>
          <a:xfrm>
            <a:off x="5204580" y="2072222"/>
            <a:ext cx="6410960" cy="75184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Better Relationship with the Customer</a:t>
            </a:r>
          </a:p>
        </p:txBody>
      </p:sp>
      <p:sp>
        <p:nvSpPr>
          <p:cNvPr id="10" name="Rectangle: Rounded Corners 9">
            <a:extLst>
              <a:ext uri="{FF2B5EF4-FFF2-40B4-BE49-F238E27FC236}">
                <a16:creationId xmlns:a16="http://schemas.microsoft.com/office/drawing/2014/main" id="{AA76D783-E88D-B14D-A224-10CCB5B6B8F6}"/>
              </a:ext>
            </a:extLst>
          </p:cNvPr>
          <p:cNvSpPr/>
          <p:nvPr/>
        </p:nvSpPr>
        <p:spPr>
          <a:xfrm>
            <a:off x="5204580" y="3140286"/>
            <a:ext cx="6410960" cy="75184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Higher</a:t>
            </a:r>
            <a:r>
              <a:rPr lang="en-IN" dirty="0"/>
              <a:t> </a:t>
            </a:r>
            <a:r>
              <a:rPr lang="en-IN" sz="2400" dirty="0"/>
              <a:t>Conversation</a:t>
            </a:r>
            <a:endParaRPr lang="en-IN" dirty="0"/>
          </a:p>
        </p:txBody>
      </p:sp>
      <p:sp>
        <p:nvSpPr>
          <p:cNvPr id="11" name="Rectangle: Rounded Corners 10">
            <a:extLst>
              <a:ext uri="{FF2B5EF4-FFF2-40B4-BE49-F238E27FC236}">
                <a16:creationId xmlns:a16="http://schemas.microsoft.com/office/drawing/2014/main" id="{346DD09F-C68B-AAE0-0769-86975E0738EC}"/>
              </a:ext>
            </a:extLst>
          </p:cNvPr>
          <p:cNvSpPr/>
          <p:nvPr/>
        </p:nvSpPr>
        <p:spPr>
          <a:xfrm>
            <a:off x="5204580" y="4329884"/>
            <a:ext cx="6410960" cy="75184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Better Sales</a:t>
            </a:r>
          </a:p>
        </p:txBody>
      </p:sp>
      <p:sp>
        <p:nvSpPr>
          <p:cNvPr id="12" name="Rectangle: Rounded Corners 11">
            <a:extLst>
              <a:ext uri="{FF2B5EF4-FFF2-40B4-BE49-F238E27FC236}">
                <a16:creationId xmlns:a16="http://schemas.microsoft.com/office/drawing/2014/main" id="{E83DA073-DD04-8A5E-D0AA-09E3232F6A19}"/>
              </a:ext>
            </a:extLst>
          </p:cNvPr>
          <p:cNvSpPr/>
          <p:nvPr/>
        </p:nvSpPr>
        <p:spPr>
          <a:xfrm>
            <a:off x="5204580" y="5448748"/>
            <a:ext cx="6410960" cy="751840"/>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Lower Cost of Marketing</a:t>
            </a:r>
          </a:p>
        </p:txBody>
      </p:sp>
      <p:pic>
        <p:nvPicPr>
          <p:cNvPr id="5122" name="Picture 2" descr="WhatsApp Business app: What is it, how does it work and why you should use  it? | Technology News - The Indian Express">
            <a:extLst>
              <a:ext uri="{FF2B5EF4-FFF2-40B4-BE49-F238E27FC236}">
                <a16:creationId xmlns:a16="http://schemas.microsoft.com/office/drawing/2014/main" id="{A550B0DE-BC29-B29F-687E-A34C9A6C5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512" y="2072222"/>
            <a:ext cx="4620577" cy="25690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8F7304F1-929A-F55E-3953-A79E7F1AFEE5}"/>
              </a:ext>
            </a:extLst>
          </p:cNvPr>
          <p:cNvSpPr/>
          <p:nvPr/>
        </p:nvSpPr>
        <p:spPr>
          <a:xfrm>
            <a:off x="2692400" y="4907280"/>
            <a:ext cx="2275840" cy="1757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The WhatsApp Business is easily Operated using a smart phone</a:t>
            </a:r>
          </a:p>
        </p:txBody>
      </p:sp>
      <p:pic>
        <p:nvPicPr>
          <p:cNvPr id="5126" name="Picture 6" descr="Smartphone Icon Vector Art, Icons, and Graphics for Free Download">
            <a:extLst>
              <a:ext uri="{FF2B5EF4-FFF2-40B4-BE49-F238E27FC236}">
                <a16:creationId xmlns:a16="http://schemas.microsoft.com/office/drawing/2014/main" id="{EE5F3186-D455-CF62-09BF-47045CE4E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512" y="475996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135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851</Words>
  <Application>Microsoft Office PowerPoint</Application>
  <PresentationFormat>Widescreen</PresentationFormat>
  <Paragraphs>136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Neuemontreal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Amazon, Flipkart and Meesho: Alliance with Private e-commerce platforms for marketing of SHG products across India </vt:lpstr>
      <vt:lpstr>Benefits of Digital Marketing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Ankita Sharma</dc:creator>
  <cp:lastModifiedBy>Ankita Sharma</cp:lastModifiedBy>
  <cp:revision>2</cp:revision>
  <dcterms:created xsi:type="dcterms:W3CDTF">2023-11-28T08:42:12Z</dcterms:created>
  <dcterms:modified xsi:type="dcterms:W3CDTF">2023-11-28T10:16:35Z</dcterms:modified>
</cp:coreProperties>
</file>